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B88FC-3D4C-49A9-8FD3-2EE3DE33AE82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9CA6C-F22D-481B-B413-C4E4A4F7B7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641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B88FC-3D4C-49A9-8FD3-2EE3DE33AE82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9CA6C-F22D-481B-B413-C4E4A4F7B7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0699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B88FC-3D4C-49A9-8FD3-2EE3DE33AE82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9CA6C-F22D-481B-B413-C4E4A4F7B7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225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B88FC-3D4C-49A9-8FD3-2EE3DE33AE82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9CA6C-F22D-481B-B413-C4E4A4F7B7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539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B88FC-3D4C-49A9-8FD3-2EE3DE33AE82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9CA6C-F22D-481B-B413-C4E4A4F7B7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849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B88FC-3D4C-49A9-8FD3-2EE3DE33AE82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9CA6C-F22D-481B-B413-C4E4A4F7B7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806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B88FC-3D4C-49A9-8FD3-2EE3DE33AE82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9CA6C-F22D-481B-B413-C4E4A4F7B7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773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B88FC-3D4C-49A9-8FD3-2EE3DE33AE82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9CA6C-F22D-481B-B413-C4E4A4F7B7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92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B88FC-3D4C-49A9-8FD3-2EE3DE33AE82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9CA6C-F22D-481B-B413-C4E4A4F7B7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596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B88FC-3D4C-49A9-8FD3-2EE3DE33AE82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9CA6C-F22D-481B-B413-C4E4A4F7B7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0749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B88FC-3D4C-49A9-8FD3-2EE3DE33AE82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9CA6C-F22D-481B-B413-C4E4A4F7B7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0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8B88FC-3D4C-49A9-8FD3-2EE3DE33AE82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B9CA6C-F22D-481B-B413-C4E4A4F7B7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191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6.png"/><Relationship Id="rId4" Type="http://schemas.openxmlformats.org/officeDocument/2006/relationships/image" Target="../media/image4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1.png"/><Relationship Id="rId5" Type="http://schemas.openxmlformats.org/officeDocument/2006/relationships/image" Target="../media/image50.png"/><Relationship Id="rId4" Type="http://schemas.openxmlformats.org/officeDocument/2006/relationships/image" Target="../media/image49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2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3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7" Type="http://schemas.openxmlformats.org/officeDocument/2006/relationships/image" Target="../media/image37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03400" y="609602"/>
            <a:ext cx="8420100" cy="1470025"/>
          </a:xfrm>
        </p:spPr>
        <p:txBody>
          <a:bodyPr>
            <a:normAutofit fontScale="90000"/>
          </a:bodyPr>
          <a:lstStyle/>
          <a:p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Highway Materials</a:t>
            </a:r>
            <a:b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Lecture - 10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28900" y="2286000"/>
            <a:ext cx="6934200" cy="3048000"/>
          </a:xfrm>
        </p:spPr>
        <p:txBody>
          <a:bodyPr>
            <a:noAutofit/>
          </a:bodyPr>
          <a:lstStyle/>
          <a:p>
            <a:r>
              <a:rPr lang="en-US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Designed and presented </a:t>
            </a:r>
          </a:p>
          <a:p>
            <a:r>
              <a:rPr lang="en-US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By</a:t>
            </a:r>
          </a:p>
          <a:p>
            <a:r>
              <a:rPr lang="en-US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Asst. Prof. Dr. Raquim Nihad Zehawi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85924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114800" y="152402"/>
            <a:ext cx="3513278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spcBef>
                <a:spcPct val="0"/>
              </a:spcBef>
            </a:pPr>
            <a:r>
              <a:rPr lang="en-US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Atterberg Limits</a:t>
            </a:r>
          </a:p>
        </p:txBody>
      </p:sp>
      <p:sp>
        <p:nvSpPr>
          <p:cNvPr id="5" name="Rectangle 4"/>
          <p:cNvSpPr/>
          <p:nvPr/>
        </p:nvSpPr>
        <p:spPr>
          <a:xfrm>
            <a:off x="1390650" y="2133602"/>
            <a:ext cx="916305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Atterberg limits</a:t>
            </a:r>
            <a:r>
              <a:rPr lang="en-US" sz="22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The water content levels at which the soil changes </a:t>
            </a:r>
            <a:r>
              <a:rPr lang="en-US" sz="22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2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from </a:t>
            </a:r>
            <a:r>
              <a:rPr lang="en-US" sz="22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 state to the other.</a:t>
            </a:r>
          </a:p>
        </p:txBody>
      </p:sp>
      <p:sp>
        <p:nvSpPr>
          <p:cNvPr id="6" name="Rectangle 5"/>
          <p:cNvSpPr/>
          <p:nvPr/>
        </p:nvSpPr>
        <p:spPr>
          <a:xfrm>
            <a:off x="1390650" y="803566"/>
            <a:ext cx="949325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stiffness or consistency of the soil at any time depends on the state at which the soil is, which in turn depends on the </a:t>
            </a:r>
            <a:r>
              <a:rPr lang="en-US" sz="2400" b="1" i="1" u="sng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amount of water</a:t>
            </a:r>
            <a:r>
              <a:rPr lang="en-US" sz="2400" b="1" i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present in the soil</a:t>
            </a:r>
          </a:p>
        </p:txBody>
      </p:sp>
      <p:sp>
        <p:nvSpPr>
          <p:cNvPr id="7" name="Rectangle 6"/>
          <p:cNvSpPr/>
          <p:nvPr/>
        </p:nvSpPr>
        <p:spPr>
          <a:xfrm>
            <a:off x="1368136" y="3048002"/>
            <a:ext cx="2834430" cy="461665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shrinkage limit (SL)</a:t>
            </a:r>
          </a:p>
        </p:txBody>
      </p:sp>
      <p:sp>
        <p:nvSpPr>
          <p:cNvPr id="8" name="Rectangle 7"/>
          <p:cNvSpPr/>
          <p:nvPr/>
        </p:nvSpPr>
        <p:spPr>
          <a:xfrm>
            <a:off x="5022850" y="3048001"/>
            <a:ext cx="2404826" cy="461665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plastic limit (PL)</a:t>
            </a:r>
          </a:p>
        </p:txBody>
      </p:sp>
      <p:sp>
        <p:nvSpPr>
          <p:cNvPr id="9" name="Rectangle 8"/>
          <p:cNvSpPr/>
          <p:nvPr/>
        </p:nvSpPr>
        <p:spPr>
          <a:xfrm>
            <a:off x="8159751" y="3047999"/>
            <a:ext cx="2337499" cy="461665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liquid limit (LL)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0505" y="3657601"/>
            <a:ext cx="9898496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90763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30796" y="838201"/>
            <a:ext cx="866775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a saturated soil is slowly dried, the volume shrinks</a:t>
            </a:r>
          </a:p>
        </p:txBody>
      </p:sp>
      <p:sp>
        <p:nvSpPr>
          <p:cNvPr id="5" name="Rectangle 4"/>
          <p:cNvSpPr/>
          <p:nvPr/>
        </p:nvSpPr>
        <p:spPr>
          <a:xfrm>
            <a:off x="1225550" y="76202"/>
            <a:ext cx="2834430" cy="461665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shrinkage limit (SL)</a:t>
            </a:r>
          </a:p>
        </p:txBody>
      </p:sp>
      <p:sp>
        <p:nvSpPr>
          <p:cNvPr id="6" name="Rectangle 5"/>
          <p:cNvSpPr/>
          <p:nvPr/>
        </p:nvSpPr>
        <p:spPr>
          <a:xfrm>
            <a:off x="1225550" y="1269089"/>
            <a:ext cx="965835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moisture content at which further drying will not result in additional shrinkage is the </a:t>
            </a:r>
            <a:r>
              <a:rPr lang="en-US" sz="2200" b="1" i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Shrinkage Limit</a:t>
            </a:r>
          </a:p>
        </p:txBody>
      </p:sp>
      <p:sp>
        <p:nvSpPr>
          <p:cNvPr id="7" name="Rectangle 6"/>
          <p:cNvSpPr/>
          <p:nvPr/>
        </p:nvSpPr>
        <p:spPr>
          <a:xfrm>
            <a:off x="1233054" y="2405998"/>
            <a:ext cx="2404826" cy="461665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plastic limit (PL)</a:t>
            </a:r>
          </a:p>
        </p:txBody>
      </p:sp>
      <p:sp>
        <p:nvSpPr>
          <p:cNvPr id="8" name="Rectangle 7"/>
          <p:cNvSpPr/>
          <p:nvPr/>
        </p:nvSpPr>
        <p:spPr>
          <a:xfrm>
            <a:off x="1308102" y="3124202"/>
            <a:ext cx="949324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moisture content at which the soil crumbles when it is rolled down to a diameter of one-eighth of an inch</a:t>
            </a:r>
          </a:p>
        </p:txBody>
      </p:sp>
      <p:sp>
        <p:nvSpPr>
          <p:cNvPr id="2" name="Rectangle 1"/>
          <p:cNvSpPr/>
          <p:nvPr/>
        </p:nvSpPr>
        <p:spPr>
          <a:xfrm>
            <a:off x="1354278" y="4343402"/>
            <a:ext cx="928197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moisture content is higher than the PL if the soil can be rolled down to diameters less than one-eighth of an inch</a:t>
            </a:r>
          </a:p>
        </p:txBody>
      </p:sp>
    </p:spTree>
    <p:extLst>
      <p:ext uri="{BB962C8B-B14F-4D97-AF65-F5344CB8AC3E}">
        <p14:creationId xmlns:p14="http://schemas.microsoft.com/office/powerpoint/2010/main" val="305192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93910" y="914401"/>
            <a:ext cx="957254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moisture content at which the soil will flow and close a groove of one-half inch within it after the standard LL equipment has been dropped 25 times</a:t>
            </a:r>
          </a:p>
        </p:txBody>
      </p:sp>
      <p:sp>
        <p:nvSpPr>
          <p:cNvPr id="5" name="Rectangle 4"/>
          <p:cNvSpPr/>
          <p:nvPr/>
        </p:nvSpPr>
        <p:spPr>
          <a:xfrm>
            <a:off x="1308101" y="152402"/>
            <a:ext cx="2337499" cy="461665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liquid limit (LL)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6150" y="1828802"/>
            <a:ext cx="8265686" cy="43922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2298700" y="6230725"/>
            <a:ext cx="751205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Schematic of the Casagrande Liquid Limit Apparatus</a:t>
            </a:r>
          </a:p>
        </p:txBody>
      </p:sp>
    </p:spTree>
    <p:extLst>
      <p:ext uri="{BB962C8B-B14F-4D97-AF65-F5344CB8AC3E}">
        <p14:creationId xmlns:p14="http://schemas.microsoft.com/office/powerpoint/2010/main" val="2738465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94737" y="799466"/>
            <a:ext cx="95758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range of moisture content over which the soil is in the plastic state is the difference between the LL and the PL </a:t>
            </a:r>
            <a:r>
              <a:rPr lang="en-US" sz="2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known as the plasticity index (PI)</a:t>
            </a:r>
          </a:p>
        </p:txBody>
      </p:sp>
      <p:sp>
        <p:nvSpPr>
          <p:cNvPr id="5" name="Rectangle 4"/>
          <p:cNvSpPr/>
          <p:nvPr/>
        </p:nvSpPr>
        <p:spPr>
          <a:xfrm>
            <a:off x="1248066" y="143242"/>
            <a:ext cx="2765501" cy="461665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plasticity index (PI)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5"/>
              <p:cNvSpPr/>
              <p:nvPr/>
            </p:nvSpPr>
            <p:spPr>
              <a:xfrm>
                <a:off x="3949701" y="1962924"/>
                <a:ext cx="210185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dirty="0">
                          <a:solidFill>
                            <a:srgbClr val="002060"/>
                          </a:solidFill>
                          <a:latin typeface="Cambria Math"/>
                        </a:rPr>
                        <m:t>𝑷𝑰</m:t>
                      </m:r>
                      <m:r>
                        <a:rPr lang="en-US" sz="2400" b="1" i="1" dirty="0">
                          <a:solidFill>
                            <a:srgbClr val="00206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400" b="1" i="1" dirty="0">
                          <a:solidFill>
                            <a:srgbClr val="002060"/>
                          </a:solidFill>
                          <a:latin typeface="Cambria Math"/>
                        </a:rPr>
                        <m:t>𝑳𝑳</m:t>
                      </m:r>
                      <m:r>
                        <a:rPr lang="en-US" sz="2400" b="1" i="1" dirty="0">
                          <a:solidFill>
                            <a:srgbClr val="002060"/>
                          </a:solidFill>
                          <a:latin typeface="Cambria Math"/>
                        </a:rPr>
                        <m:t>−</m:t>
                      </m:r>
                      <m:r>
                        <a:rPr lang="en-US" sz="2400" b="1" i="1" dirty="0">
                          <a:solidFill>
                            <a:srgbClr val="002060"/>
                          </a:solidFill>
                          <a:latin typeface="Cambria Math"/>
                        </a:rPr>
                        <m:t>𝑷𝑳</m:t>
                      </m:r>
                    </m:oMath>
                  </m:oMathPara>
                </a14:m>
                <a:endParaRPr lang="en-US" sz="2400" b="1" i="1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9701" y="1962924"/>
                <a:ext cx="2101857" cy="46166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6"/>
              <p:cNvSpPr/>
              <p:nvPr/>
            </p:nvSpPr>
            <p:spPr>
              <a:xfrm>
                <a:off x="7086600" y="1685924"/>
                <a:ext cx="2641600" cy="10156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b="1" i="1" dirty="0">
                        <a:solidFill>
                          <a:srgbClr val="002060"/>
                        </a:solidFill>
                        <a:latin typeface="Cambria Math"/>
                      </a:rPr>
                      <m:t>𝑷𝑰</m:t>
                    </m:r>
                    <m:r>
                      <a:rPr lang="en-US" sz="2000" b="1" i="1" dirty="0">
                        <a:solidFill>
                          <a:srgbClr val="002060"/>
                        </a:solidFill>
                        <a:latin typeface="Cambria Math"/>
                      </a:rPr>
                      <m:t> : </m:t>
                    </m:r>
                  </m:oMath>
                </a14:m>
                <a:r>
                  <a:rPr lang="en-US" sz="20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plastic limit</a:t>
                </a:r>
              </a:p>
              <a:p>
                <a14:m>
                  <m:oMath xmlns:m="http://schemas.openxmlformats.org/officeDocument/2006/math">
                    <m:r>
                      <a:rPr lang="en-US" sz="2000" b="1" i="1" dirty="0">
                        <a:solidFill>
                          <a:srgbClr val="002060"/>
                        </a:solidFill>
                        <a:latin typeface="Cambria Math"/>
                      </a:rPr>
                      <m:t>𝑳𝑳</m:t>
                    </m:r>
                    <m:r>
                      <a:rPr lang="en-US" sz="2000" b="1" i="1" dirty="0">
                        <a:solidFill>
                          <a:srgbClr val="002060"/>
                        </a:solidFill>
                        <a:latin typeface="Cambria Math"/>
                      </a:rPr>
                      <m:t> :</m:t>
                    </m:r>
                  </m:oMath>
                </a14:m>
                <a:r>
                  <a:rPr lang="en-US" sz="2000" dirty="0"/>
                  <a:t> </a:t>
                </a:r>
                <a:r>
                  <a:rPr lang="en-US" sz="20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liquid limit</a:t>
                </a:r>
              </a:p>
              <a:p>
                <a14:m>
                  <m:oMath xmlns:m="http://schemas.openxmlformats.org/officeDocument/2006/math">
                    <m:r>
                      <a:rPr lang="en-US" sz="2000" b="1" i="1" dirty="0">
                        <a:solidFill>
                          <a:srgbClr val="002060"/>
                        </a:solidFill>
                        <a:latin typeface="Cambria Math"/>
                      </a:rPr>
                      <m:t>𝑷𝑳</m:t>
                    </m:r>
                  </m:oMath>
                </a14:m>
                <a:r>
                  <a:rPr lang="en-US" sz="2000" b="1" i="1" dirty="0">
                    <a:solidFill>
                      <a:srgbClr val="002060"/>
                    </a:solidFill>
                  </a:rPr>
                  <a:t>:</a:t>
                </a:r>
                <a:r>
                  <a:rPr lang="en-US" sz="2000" dirty="0"/>
                  <a:t> </a:t>
                </a:r>
                <a:r>
                  <a:rPr lang="en-US" sz="20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plasticity index</a:t>
                </a:r>
              </a:p>
            </p:txBody>
          </p:sp>
        </mc:Choice>
        <mc:Fallback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6600" y="1685924"/>
                <a:ext cx="2641600" cy="1015663"/>
              </a:xfrm>
              <a:prstGeom prst="rect">
                <a:avLst/>
              </a:prstGeom>
              <a:blipFill rotWithShape="0">
                <a:blip r:embed="rId3"/>
                <a:stretch>
                  <a:fillRect t="-3012" b="-10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/>
          <p:cNvSpPr/>
          <p:nvPr/>
        </p:nvSpPr>
        <p:spPr>
          <a:xfrm>
            <a:off x="1248064" y="2591307"/>
            <a:ext cx="2853666" cy="461665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Liquidity Index (LI)</a:t>
            </a:r>
          </a:p>
        </p:txBody>
      </p:sp>
      <p:sp>
        <p:nvSpPr>
          <p:cNvPr id="9" name="Rectangle 8"/>
          <p:cNvSpPr/>
          <p:nvPr/>
        </p:nvSpPr>
        <p:spPr>
          <a:xfrm>
            <a:off x="1473200" y="3220485"/>
            <a:ext cx="70993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 and LL can be determined </a:t>
            </a:r>
            <a:r>
              <a:rPr lang="en-US" sz="2200" b="1" i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only</a:t>
            </a:r>
            <a:r>
              <a:rPr lang="en-US" sz="2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on remolded soils</a:t>
            </a:r>
          </a:p>
        </p:txBody>
      </p:sp>
      <p:sp>
        <p:nvSpPr>
          <p:cNvPr id="10" name="Rectangle 9"/>
          <p:cNvSpPr/>
          <p:nvPr/>
        </p:nvSpPr>
        <p:spPr>
          <a:xfrm>
            <a:off x="1473201" y="3651372"/>
            <a:ext cx="6448293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These limits may not apply to the undisturbed soil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473200" y="4096114"/>
            <a:ext cx="883285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structure of the soil particles in the undisturbed state may be different from that in the disturbed state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473199" y="4883031"/>
            <a:ext cx="939733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liquidity </a:t>
            </a:r>
            <a:r>
              <a:rPr lang="en-US" sz="2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index </a:t>
            </a:r>
            <a:r>
              <a:rPr lang="en-US" sz="2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used to reflect the properties of the natural soil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7854" y="5638800"/>
            <a:ext cx="2705619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3" name="Rectangle 12"/>
              <p:cNvSpPr/>
              <p:nvPr/>
            </p:nvSpPr>
            <p:spPr>
              <a:xfrm>
                <a:off x="5444993" y="5638800"/>
                <a:ext cx="4953000" cy="707886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latin typeface="Cambria Math"/>
                          </a:rPr>
                          <m:t>𝑤</m:t>
                        </m:r>
                      </m:e>
                      <m:sub>
                        <m:r>
                          <a:rPr lang="en-US" sz="2000" i="1" dirty="0">
                            <a:latin typeface="Cambria Math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1200" dirty="0">
                    <a:latin typeface="CoreTTI"/>
                  </a:rPr>
                  <a:t>:</a:t>
                </a:r>
                <a:r>
                  <a:rPr lang="en-US" sz="2000" dirty="0">
                    <a:latin typeface="TimesTen-Roman"/>
                  </a:rPr>
                  <a:t>natural moisture content of the soil</a:t>
                </a:r>
              </a:p>
              <a:p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LI:</a:t>
                </a:r>
                <a:r>
                  <a:rPr lang="en-US" sz="2000" dirty="0">
                    <a:latin typeface="TimesTen-Roman"/>
                  </a:rPr>
                  <a:t> </a:t>
                </a:r>
                <a:r>
                  <a:rPr lang="en-US" sz="2000" dirty="0">
                    <a:latin typeface="MathematicalPi-One"/>
                  </a:rPr>
                  <a:t> </a:t>
                </a:r>
                <a:r>
                  <a:rPr lang="en-US" sz="2000" dirty="0">
                    <a:latin typeface="TimesTen-Roman"/>
                  </a:rPr>
                  <a:t>liquidity index</a:t>
                </a:r>
                <a:endParaRPr lang="en-US" sz="2000" dirty="0"/>
              </a:p>
            </p:txBody>
          </p:sp>
        </mc:Choice>
        <mc:Fallback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4993" y="5638800"/>
                <a:ext cx="4953000" cy="707886"/>
              </a:xfrm>
              <a:prstGeom prst="rect">
                <a:avLst/>
              </a:prstGeom>
              <a:blipFill rotWithShape="0">
                <a:blip r:embed="rId5"/>
                <a:stretch>
                  <a:fillRect l="-1230" t="-3448" b="-137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25270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08102" y="228602"/>
            <a:ext cx="1874231" cy="461665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Permeability</a:t>
            </a:r>
          </a:p>
        </p:txBody>
      </p:sp>
      <p:sp>
        <p:nvSpPr>
          <p:cNvPr id="2" name="Rectangle 1"/>
          <p:cNvSpPr/>
          <p:nvPr/>
        </p:nvSpPr>
        <p:spPr>
          <a:xfrm>
            <a:off x="1308100" y="927558"/>
            <a:ext cx="899795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property that describes how water flows through the soil</a:t>
            </a:r>
          </a:p>
        </p:txBody>
      </p:sp>
      <p:sp>
        <p:nvSpPr>
          <p:cNvPr id="3" name="Rectangle 2"/>
          <p:cNvSpPr/>
          <p:nvPr/>
        </p:nvSpPr>
        <p:spPr>
          <a:xfrm>
            <a:off x="1285586" y="1447800"/>
            <a:ext cx="94107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200" b="1" i="1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coefficient of permeability (K</a:t>
            </a:r>
            <a:r>
              <a:rPr lang="en-US" sz="22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is the constant of proportionality of the relationship between the flow velocity and the hydraulic gradient between two points in the soil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/>
              <p:cNvSpPr/>
              <p:nvPr/>
            </p:nvSpPr>
            <p:spPr>
              <a:xfrm>
                <a:off x="2111087" y="2744889"/>
                <a:ext cx="1626392" cy="83029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/>
                        </a:rPr>
                        <m:t>𝐾</m:t>
                      </m:r>
                      <m:r>
                        <a:rPr lang="en-US" sz="28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i="1">
                              <a:latin typeface="Cambria Math"/>
                            </a:rPr>
                            <m:t>𝑢</m:t>
                          </m:r>
                        </m:num>
                        <m:den>
                          <m:r>
                            <a:rPr lang="en-US" sz="2800" i="1">
                              <a:latin typeface="Cambria Math"/>
                            </a:rPr>
                            <m:t>𝑖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1087" y="2744889"/>
                <a:ext cx="1626392" cy="830292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ight Arrow 5"/>
          <p:cNvSpPr/>
          <p:nvPr/>
        </p:nvSpPr>
        <p:spPr>
          <a:xfrm>
            <a:off x="4534123" y="3059514"/>
            <a:ext cx="577850" cy="20104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6"/>
              <p:cNvSpPr/>
              <p:nvPr/>
            </p:nvSpPr>
            <p:spPr>
              <a:xfrm>
                <a:off x="5600700" y="2898424"/>
                <a:ext cx="2476500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/>
                        </a:rPr>
                        <m:t>𝑢</m:t>
                      </m:r>
                      <m:r>
                        <a:rPr lang="en-US" sz="2800" i="1">
                          <a:latin typeface="Cambria Math"/>
                        </a:rPr>
                        <m:t>=</m:t>
                      </m:r>
                      <m:r>
                        <a:rPr lang="en-US" sz="2800" i="1">
                          <a:latin typeface="Cambria Math"/>
                        </a:rPr>
                        <m:t>𝐾𝑖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00700" y="2898424"/>
                <a:ext cx="2476500" cy="52322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Rectangle 7"/>
              <p:cNvSpPr/>
              <p:nvPr/>
            </p:nvSpPr>
            <p:spPr>
              <a:xfrm>
                <a:off x="2463800" y="4267202"/>
                <a:ext cx="3038332" cy="39299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FF0000"/>
                        </a:solidFill>
                        <a:latin typeface="Cambria Math"/>
                      </a:rPr>
                      <m:t>𝑢</m:t>
                    </m:r>
                    <m:r>
                      <a:rPr lang="en-US" sz="2000" i="1">
                        <a:solidFill>
                          <a:srgbClr val="FF000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: velocity </a:t>
                </a:r>
                <a:r>
                  <a:rPr lang="en-US" dirty="0">
                    <a:solidFill>
                      <a:srgbClr val="FF0000"/>
                    </a:solidFill>
                  </a:rPr>
                  <a:t>of water in the soil</a:t>
                </a:r>
              </a:p>
            </p:txBody>
          </p:sp>
        </mc:Choice>
        <mc:Fallback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3800" y="4267202"/>
                <a:ext cx="3038332" cy="392993"/>
              </a:xfrm>
              <a:prstGeom prst="rect">
                <a:avLst/>
              </a:prstGeom>
              <a:blipFill rotWithShape="0">
                <a:blip r:embed="rId4"/>
                <a:stretch>
                  <a:fillRect t="-1563" r="-1002" b="-2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Rectangle 8"/>
              <p:cNvSpPr/>
              <p:nvPr/>
            </p:nvSpPr>
            <p:spPr>
              <a:xfrm>
                <a:off x="2463800" y="4800602"/>
                <a:ext cx="7099300" cy="71288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FF0000"/>
                        </a:solidFill>
                        <a:latin typeface="Cambria Math"/>
                      </a:rPr>
                      <m:t>𝑖</m:t>
                    </m:r>
                    <m:r>
                      <a:rPr lang="en-US" sz="2000">
                        <a:solidFill>
                          <a:srgbClr val="FF0000"/>
                        </a:solidFill>
                        <a:latin typeface="Cambria Math"/>
                      </a:rPr>
                      <m:t> : 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hydraulic </a:t>
                </a:r>
                <a:r>
                  <a:rPr lang="en-US" dirty="0">
                    <a:solidFill>
                      <a:srgbClr val="FF0000"/>
                    </a:solidFill>
                  </a:rPr>
                  <a:t>gradient </a:t>
                </a:r>
                <a14:m>
                  <m:oMath xmlns:m="http://schemas.openxmlformats.org/officeDocument/2006/math">
                    <m:r>
                      <a:rPr lang="en-US" sz="2800" i="1">
                        <a:solidFill>
                          <a:srgbClr val="FF0000"/>
                        </a:solidFill>
                        <a:latin typeface="Cambria Math"/>
                      </a:rPr>
                      <m:t>𝑖</m:t>
                    </m:r>
                    <m:r>
                      <a:rPr lang="en-US" sz="2800" i="1">
                        <a:solidFill>
                          <a:srgbClr val="FF0000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h</m:t>
                        </m:r>
                      </m:num>
                      <m:den>
                        <m:r>
                          <a:rPr lang="en-US" sz="28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𝑙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</a:t>
                </a:r>
                <a:r>
                  <a:rPr lang="en-US" dirty="0">
                    <a:solidFill>
                      <a:srgbClr val="FF0000"/>
                    </a:solidFill>
                  </a:rPr>
                  <a:t>         (head </a:t>
                </a:r>
                <a:r>
                  <a:rPr lang="en-US" dirty="0">
                    <a:solidFill>
                      <a:srgbClr val="FF0000"/>
                    </a:solidFill>
                  </a:rPr>
                  <a:t>loss </a:t>
                </a:r>
                <a14:m>
                  <m:oMath xmlns:m="http://schemas.openxmlformats.org/officeDocument/2006/math">
                    <m:r>
                      <a:rPr lang="en-US" sz="2800" i="1">
                        <a:solidFill>
                          <a:srgbClr val="FF0000"/>
                        </a:solidFill>
                        <a:latin typeface="Cambria Math"/>
                      </a:rPr>
                      <m:t>h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per unit length </a:t>
                </a:r>
                <a14:m>
                  <m:oMath xmlns:m="http://schemas.openxmlformats.org/officeDocument/2006/math">
                    <m:r>
                      <a:rPr lang="en-US" sz="2800" i="1">
                        <a:solidFill>
                          <a:srgbClr val="FF0000"/>
                        </a:solidFill>
                        <a:latin typeface="Cambria Math"/>
                      </a:rPr>
                      <m:t>𝑙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</a:t>
                </a:r>
                <a:r>
                  <a:rPr lang="en-US" dirty="0">
                    <a:solidFill>
                      <a:srgbClr val="FF0000"/>
                    </a:solidFill>
                  </a:rPr>
                  <a:t>)   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3800" y="4800602"/>
                <a:ext cx="7099300" cy="712887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Rectangle 9"/>
              <p:cNvSpPr/>
              <p:nvPr/>
            </p:nvSpPr>
            <p:spPr>
              <a:xfrm>
                <a:off x="2501322" y="5715000"/>
                <a:ext cx="299338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i="1">
                        <a:solidFill>
                          <a:srgbClr val="FF0000"/>
                        </a:solidFill>
                        <a:latin typeface="Cambria Math"/>
                      </a:rPr>
                      <m:t>𝐾</m:t>
                    </m:r>
                    <m:r>
                      <a:rPr lang="en-US" i="1">
                        <a:solidFill>
                          <a:srgbClr val="FF000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: coefficient </a:t>
                </a:r>
                <a:r>
                  <a:rPr lang="en-US" dirty="0">
                    <a:solidFill>
                      <a:srgbClr val="FF0000"/>
                    </a:solidFill>
                  </a:rPr>
                  <a:t>of permeability</a:t>
                </a:r>
              </a:p>
            </p:txBody>
          </p:sp>
        </mc:Choice>
        <mc:Fallback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1322" y="5715000"/>
                <a:ext cx="2993384" cy="369332"/>
              </a:xfrm>
              <a:prstGeom prst="rect">
                <a:avLst/>
              </a:prstGeom>
              <a:blipFill rotWithShape="0">
                <a:blip r:embed="rId6"/>
                <a:stretch>
                  <a:fillRect t="-10000" r="-1426" b="-2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89745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390650" y="166257"/>
            <a:ext cx="949325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spcBef>
                <a:spcPct val="0"/>
              </a:spcBef>
            </a:pPr>
            <a:r>
              <a:rPr lang="en-US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CLASSIFICATION OF SOILS FOR HIGHWAY USE</a:t>
            </a:r>
          </a:p>
        </p:txBody>
      </p:sp>
      <p:sp>
        <p:nvSpPr>
          <p:cNvPr id="6" name="Rectangle 5"/>
          <p:cNvSpPr/>
          <p:nvPr/>
        </p:nvSpPr>
        <p:spPr>
          <a:xfrm>
            <a:off x="1308100" y="1143002"/>
            <a:ext cx="965835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Soil classification is a method by which soils are systematically categorized according to their probable engineering characteristics</a:t>
            </a:r>
          </a:p>
        </p:txBody>
      </p:sp>
      <p:sp>
        <p:nvSpPr>
          <p:cNvPr id="7" name="Rectangle 6"/>
          <p:cNvSpPr/>
          <p:nvPr/>
        </p:nvSpPr>
        <p:spPr>
          <a:xfrm>
            <a:off x="1308100" y="2209802"/>
            <a:ext cx="94107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classification of a given soil is determined by conducting relatively simple tests on disturbed samples of the soil</a:t>
            </a:r>
          </a:p>
        </p:txBody>
      </p:sp>
      <p:sp>
        <p:nvSpPr>
          <p:cNvPr id="8" name="Rectangle 7"/>
          <p:cNvSpPr/>
          <p:nvPr/>
        </p:nvSpPr>
        <p:spPr>
          <a:xfrm>
            <a:off x="1360632" y="3276600"/>
            <a:ext cx="949325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However</a:t>
            </a:r>
            <a:r>
              <a:rPr lang="en-US" sz="2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engineering properties of a given soil </a:t>
            </a:r>
            <a:r>
              <a:rPr lang="en-US" sz="2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 </a:t>
            </a:r>
            <a:r>
              <a:rPr lang="en-US" sz="2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 predicted reliably from its classification, </a:t>
            </a:r>
            <a:r>
              <a:rPr lang="en-US" sz="2200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should not be regarded as a substitute for the detailed investigation of the soil properties</a:t>
            </a:r>
          </a:p>
        </p:txBody>
      </p:sp>
      <p:sp>
        <p:nvSpPr>
          <p:cNvPr id="9" name="Rectangle 8"/>
          <p:cNvSpPr/>
          <p:nvPr/>
        </p:nvSpPr>
        <p:spPr>
          <a:xfrm>
            <a:off x="2381252" y="4724400"/>
            <a:ext cx="73324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most commonly used classification </a:t>
            </a:r>
            <a:r>
              <a:rPr lang="en-US" sz="2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systems</a:t>
            </a:r>
            <a:endParaRPr lang="en-US" sz="24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308101" y="5855732"/>
            <a:ext cx="3343031" cy="40011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000" b="1" dirty="0">
                <a:solidFill>
                  <a:schemeClr val="accent2">
                    <a:lumMod val="50000"/>
                  </a:schemeClr>
                </a:solidFill>
              </a:rPr>
              <a:t>AASHTO Classification </a:t>
            </a:r>
            <a:r>
              <a:rPr lang="en-US" sz="2000" b="1" dirty="0">
                <a:solidFill>
                  <a:schemeClr val="accent2">
                    <a:lumMod val="50000"/>
                  </a:schemeClr>
                </a:solidFill>
              </a:rPr>
              <a:t>System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020956" y="5855732"/>
            <a:ext cx="4441537" cy="40011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000" b="1" dirty="0">
                <a:solidFill>
                  <a:schemeClr val="accent2">
                    <a:lumMod val="50000"/>
                  </a:schemeClr>
                </a:solidFill>
              </a:rPr>
              <a:t>Unified Soil Classification System (USCS)</a:t>
            </a:r>
          </a:p>
        </p:txBody>
      </p:sp>
    </p:spTree>
    <p:extLst>
      <p:ext uri="{BB962C8B-B14F-4D97-AF65-F5344CB8AC3E}">
        <p14:creationId xmlns:p14="http://schemas.microsoft.com/office/powerpoint/2010/main" val="3180459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1650" y="154677"/>
            <a:ext cx="5739648" cy="58477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AASHTO Classification 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</a:t>
            </a:r>
          </a:p>
        </p:txBody>
      </p:sp>
      <p:sp>
        <p:nvSpPr>
          <p:cNvPr id="3" name="Rectangle 2"/>
          <p:cNvSpPr/>
          <p:nvPr/>
        </p:nvSpPr>
        <p:spPr>
          <a:xfrm>
            <a:off x="1308099" y="1295402"/>
            <a:ext cx="94107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 has been described by AASHTO as a means for determining the relative quality of soils for use </a:t>
            </a:r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in:</a:t>
            </a:r>
            <a:endParaRPr lang="ar-IQ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480664" y="2802005"/>
            <a:ext cx="2236510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Embankments</a:t>
            </a:r>
            <a:endParaRPr lang="ar-IQ" sz="2800" dirty="0"/>
          </a:p>
        </p:txBody>
      </p:sp>
      <p:sp>
        <p:nvSpPr>
          <p:cNvPr id="5" name="Rectangle 4"/>
          <p:cNvSpPr/>
          <p:nvPr/>
        </p:nvSpPr>
        <p:spPr>
          <a:xfrm>
            <a:off x="4401254" y="2802005"/>
            <a:ext cx="1680268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Subgrades</a:t>
            </a:r>
            <a:endParaRPr lang="ar-IQ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921500" y="2802005"/>
            <a:ext cx="1519968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Subbases</a:t>
            </a:r>
            <a:endParaRPr lang="ar-IQ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216480" y="2802005"/>
            <a:ext cx="1019831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Bases</a:t>
            </a:r>
            <a:endParaRPr lang="ar-IQ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66327" y="5415464"/>
            <a:ext cx="889424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classification is based on its particle size distribution and the </a:t>
            </a:r>
            <a:r>
              <a:rPr lang="en-US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Atterberg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limits, (LL, and PI). </a:t>
            </a:r>
          </a:p>
        </p:txBody>
      </p:sp>
      <p:sp>
        <p:nvSpPr>
          <p:cNvPr id="9" name="Rectangle 8"/>
          <p:cNvSpPr/>
          <p:nvPr/>
        </p:nvSpPr>
        <p:spPr>
          <a:xfrm>
            <a:off x="1510235" y="4191002"/>
            <a:ext cx="849518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soils are classified into seven groups, A-1 through A-7, with several subgroups</a:t>
            </a:r>
            <a:endParaRPr lang="ar-IQ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4541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90088" y="457201"/>
            <a:ext cx="908106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Soils are evaluated within each group by using an empirical formula to determine the group index (GI) of the soils, given as </a:t>
            </a:r>
          </a:p>
        </p:txBody>
      </p:sp>
      <p:pic>
        <p:nvPicPr>
          <p:cNvPr id="3" name="Picture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779" y="2209802"/>
            <a:ext cx="9575800" cy="3200399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tangle 3"/>
          <p:cNvSpPr/>
          <p:nvPr/>
        </p:nvSpPr>
        <p:spPr>
          <a:xfrm>
            <a:off x="2280220" y="5825743"/>
            <a:ext cx="7606921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24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GI is determined to the nearest whole number</a:t>
            </a:r>
            <a:endParaRPr lang="ar-IQ" sz="2400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1673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73200" y="2209802"/>
            <a:ext cx="9245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A-3 soils are clean but poorly graded sands.</a:t>
            </a:r>
            <a:endParaRPr lang="ar-IQ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473200" y="381000"/>
            <a:ext cx="9245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Granular 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soils fall into classes A-1 to 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A-3 are: </a:t>
            </a:r>
            <a:endParaRPr lang="ar-IQ" sz="2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473200" y="1583225"/>
            <a:ext cx="850265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A-2 soils contain significant amounts of silts and clays</a:t>
            </a:r>
            <a:endParaRPr lang="ar-IQ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73200" y="1000837"/>
            <a:ext cx="734695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A-1 soils consist of well-graded granular materials</a:t>
            </a:r>
            <a:endParaRPr lang="ar-IQ" sz="2400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473200" y="4495801"/>
            <a:ext cx="92456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soil with a GI of zero (</a:t>
            </a:r>
            <a:r>
              <a:rPr lang="en-US" sz="2800" i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 indication of a good subgrade material</a:t>
            </a:r>
            <a:r>
              <a:rPr lang="en-US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will be better as a subgrade material than one with a GI of 20 (</a:t>
            </a:r>
            <a:r>
              <a:rPr lang="en-US" sz="2800" i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 indication of a poor subgrade material</a:t>
            </a:r>
            <a:r>
              <a:rPr lang="en-US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</p:txBody>
      </p:sp>
      <p:sp>
        <p:nvSpPr>
          <p:cNvPr id="7" name="Rectangle 6"/>
          <p:cNvSpPr/>
          <p:nvPr/>
        </p:nvSpPr>
        <p:spPr>
          <a:xfrm>
            <a:off x="1473200" y="3124202"/>
            <a:ext cx="899795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soils are properly drained and compacted, their value as subgrade material decreases as the GI increases</a:t>
            </a:r>
            <a:endParaRPr lang="ar-IQ" sz="28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7068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304801"/>
            <a:ext cx="9906000" cy="6248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98406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75705" y="152401"/>
            <a:ext cx="10210573" cy="5847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spcBef>
                <a:spcPct val="0"/>
              </a:spcBef>
            </a:pPr>
            <a:r>
              <a:rPr lang="en-US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BASIC ENGINEERING PROPERTIES OF SOILS</a:t>
            </a:r>
          </a:p>
        </p:txBody>
      </p:sp>
      <p:sp>
        <p:nvSpPr>
          <p:cNvPr id="5" name="Rectangle 4"/>
          <p:cNvSpPr/>
          <p:nvPr/>
        </p:nvSpPr>
        <p:spPr>
          <a:xfrm>
            <a:off x="1218249" y="974512"/>
            <a:ext cx="23647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Phase 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Relations:</a:t>
            </a:r>
            <a:endParaRPr lang="en-US" sz="240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60412" y="1456957"/>
            <a:ext cx="891539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i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Soils are considered as three-phase systems that consist of air, water, and solids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8109" y="2791600"/>
            <a:ext cx="5308378" cy="33667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5718112" y="6324600"/>
            <a:ext cx="44694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>
                <a:solidFill>
                  <a:srgbClr val="0070C0"/>
                </a:solidFill>
              </a:rPr>
              <a:t>Schematic of the Three Phases of a Soil Mass</a:t>
            </a:r>
            <a:endParaRPr lang="en-US" b="1" i="1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989120" y="2360714"/>
            <a:ext cx="6904181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i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relative amount of voids in any soil</a:t>
            </a:r>
          </a:p>
        </p:txBody>
      </p:sp>
      <p:sp>
        <p:nvSpPr>
          <p:cNvPr id="9" name="Rectangle 8"/>
          <p:cNvSpPr/>
          <p:nvPr/>
        </p:nvSpPr>
        <p:spPr>
          <a:xfrm>
            <a:off x="1429493" y="2329936"/>
            <a:ext cx="1599862" cy="43088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Porosity (</a:t>
            </a:r>
            <a:r>
              <a:rPr lang="en-US" sz="2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188029" y="2812384"/>
            <a:ext cx="455259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i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ratio of the volume of voids to the total volume of the soil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1788" y="3581824"/>
            <a:ext cx="1301779" cy="1047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7351" y="5673044"/>
            <a:ext cx="1280907" cy="9706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1408236" y="4259531"/>
            <a:ext cx="1853136" cy="43088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Void </a:t>
            </a:r>
            <a:r>
              <a:rPr lang="en-US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Ratio (</a:t>
            </a:r>
            <a:r>
              <a:rPr lang="en-US" sz="2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260410" y="5029202"/>
            <a:ext cx="448021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i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ratio of the volume of voids to the volume of solids</a:t>
            </a:r>
          </a:p>
        </p:txBody>
      </p:sp>
    </p:spTree>
    <p:extLst>
      <p:ext uri="{BB962C8B-B14F-4D97-AF65-F5344CB8AC3E}">
        <p14:creationId xmlns:p14="http://schemas.microsoft.com/office/powerpoint/2010/main" val="2105827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4602" y="228600"/>
            <a:ext cx="6273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0375" y="1295402"/>
            <a:ext cx="2063750" cy="935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8293" y="1295402"/>
            <a:ext cx="1920218" cy="935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ight Arrow 3"/>
          <p:cNvSpPr/>
          <p:nvPr/>
        </p:nvSpPr>
        <p:spPr>
          <a:xfrm>
            <a:off x="2004602" y="1662623"/>
            <a:ext cx="577850" cy="20104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>
            <a:off x="5848350" y="1662624"/>
            <a:ext cx="577850" cy="20104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9702" y="3304955"/>
            <a:ext cx="2131166" cy="1017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1318455" y="2664103"/>
            <a:ext cx="2782878" cy="43088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Moisture </a:t>
            </a:r>
            <a:r>
              <a:rPr lang="en-US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Content (</a:t>
            </a:r>
            <a:r>
              <a:rPr lang="en-US" sz="2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26751" y="3429002"/>
            <a:ext cx="705165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i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ratio of the weight of water </a:t>
            </a:r>
            <a:r>
              <a:rPr lang="en-US" sz="2200" b="1" i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Ww</a:t>
            </a:r>
            <a:r>
              <a:rPr lang="en-US" sz="2200" b="1" i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the soil mass to the oven dried weight of solids </a:t>
            </a:r>
            <a:r>
              <a:rPr lang="en-US" sz="2200" b="1" i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Ws</a:t>
            </a:r>
            <a:endParaRPr lang="en-US" sz="2200" b="1" i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318457" y="4572002"/>
            <a:ext cx="3105081" cy="43088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Degree of </a:t>
            </a:r>
            <a:r>
              <a:rPr lang="en-US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Saturation (</a:t>
            </a:r>
            <a:r>
              <a:rPr lang="en-US" sz="2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244612" y="5562602"/>
            <a:ext cx="653240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i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percentage of void space occupied by water</a:t>
            </a:r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7546" y="5292833"/>
            <a:ext cx="2010358" cy="9704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85819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3169" y="3692239"/>
            <a:ext cx="4141396" cy="103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4473" y="5410200"/>
            <a:ext cx="5091566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4550345" y="0"/>
            <a:ext cx="2704212" cy="5232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spcBef>
                <a:spcPct val="0"/>
              </a:spcBef>
            </a:pPr>
            <a:r>
              <a:rPr lang="en-US" sz="2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Density of Soil</a:t>
            </a:r>
          </a:p>
        </p:txBody>
      </p:sp>
      <p:sp>
        <p:nvSpPr>
          <p:cNvPr id="5" name="Rectangle 4"/>
          <p:cNvSpPr/>
          <p:nvPr/>
        </p:nvSpPr>
        <p:spPr>
          <a:xfrm>
            <a:off x="1266825" y="519969"/>
            <a:ext cx="965835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i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ratio that relates the mass side of the phase diagram to the volumetric side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5"/>
              <p:cNvSpPr/>
              <p:nvPr/>
            </p:nvSpPr>
            <p:spPr>
              <a:xfrm>
                <a:off x="1266825" y="1435375"/>
                <a:ext cx="2935966" cy="430887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r>
                  <a:rPr lang="en-US" sz="2200" b="1" i="1" dirty="0">
                    <a:solidFill>
                      <a:schemeClr val="tx2">
                        <a:lumMod val="75000"/>
                      </a:schemeClr>
                    </a:solidFill>
                    <a:latin typeface="Arial Narrow" panose="020B0606020202030204" pitchFamily="34" charset="0"/>
                    <a:cs typeface="Times New Roman" panose="02020603050405020304" pitchFamily="18" charset="0"/>
                  </a:rPr>
                  <a:t>Total </a:t>
                </a:r>
                <a:r>
                  <a:rPr lang="en-US" sz="2200" b="1" i="1" dirty="0">
                    <a:solidFill>
                      <a:schemeClr val="tx2">
                        <a:lumMod val="75000"/>
                      </a:schemeClr>
                    </a:solidFill>
                    <a:latin typeface="Arial Narrow" panose="020B0606020202030204" pitchFamily="34" charset="0"/>
                    <a:cs typeface="Times New Roman" panose="02020603050405020304" pitchFamily="18" charset="0"/>
                  </a:rPr>
                  <a:t>or bulk density </a:t>
                </a:r>
                <a14:m>
                  <m:oMath xmlns:m="http://schemas.openxmlformats.org/officeDocument/2006/math">
                    <m:r>
                      <a:rPr lang="en-US" sz="2200" b="1" i="1" dirty="0">
                        <a:solidFill>
                          <a:schemeClr val="tx2">
                            <a:lumMod val="75000"/>
                          </a:schemeClr>
                        </a:solidFill>
                        <a:latin typeface="Cambria Math"/>
                        <a:cs typeface="Times New Roman" panose="02020603050405020304" pitchFamily="18" charset="0"/>
                      </a:rPr>
                      <m:t>𝛾</m:t>
                    </m:r>
                  </m:oMath>
                </a14:m>
                <a:endParaRPr lang="en-US" sz="2200" b="1" i="1" dirty="0">
                  <a:solidFill>
                    <a:schemeClr val="tx2">
                      <a:lumMod val="75000"/>
                    </a:schemeClr>
                  </a:solidFill>
                  <a:latin typeface="Arial Narrow" panose="020B0606020202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6825" y="1435375"/>
                <a:ext cx="2935966" cy="430887"/>
              </a:xfrm>
              <a:prstGeom prst="rect">
                <a:avLst/>
              </a:prstGeom>
              <a:blipFill rotWithShape="0">
                <a:blip r:embed="rId4"/>
                <a:stretch>
                  <a:fillRect l="-2697" t="-8333" b="-263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6"/>
              <p:cNvSpPr/>
              <p:nvPr/>
            </p:nvSpPr>
            <p:spPr>
              <a:xfrm>
                <a:off x="4475958" y="1435429"/>
                <a:ext cx="2060893" cy="430887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r>
                  <a:rPr lang="en-US" sz="2200" b="1" i="1" dirty="0">
                    <a:solidFill>
                      <a:schemeClr val="tx2">
                        <a:lumMod val="75000"/>
                      </a:schemeClr>
                    </a:solidFill>
                    <a:latin typeface="Arial Narrow" panose="020B0606020202030204" pitchFamily="34" charset="0"/>
                    <a:cs typeface="Times New Roman" panose="02020603050405020304" pitchFamily="18" charset="0"/>
                  </a:rPr>
                  <a:t>Dry density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b="1" i="1" dirty="0">
                            <a:solidFill>
                              <a:schemeClr val="tx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200" b="1" i="1" dirty="0">
                            <a:solidFill>
                              <a:schemeClr val="tx2">
                                <a:lumMod val="75000"/>
                              </a:schemeClr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𝛾</m:t>
                        </m:r>
                      </m:e>
                      <m:sub>
                        <m:r>
                          <a:rPr lang="en-US" sz="2200" b="1" i="1" dirty="0">
                            <a:solidFill>
                              <a:schemeClr val="tx2">
                                <a:lumMod val="75000"/>
                              </a:schemeClr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𝑑</m:t>
                        </m:r>
                      </m:sub>
                    </m:sSub>
                  </m:oMath>
                </a14:m>
                <a:endParaRPr lang="en-US" sz="2200" b="1" i="1" dirty="0">
                  <a:solidFill>
                    <a:schemeClr val="tx2">
                      <a:lumMod val="75000"/>
                    </a:schemeClr>
                  </a:solidFill>
                  <a:latin typeface="Arial Narrow" panose="020B0606020202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5958" y="1435429"/>
                <a:ext cx="2060893" cy="430887"/>
              </a:xfrm>
              <a:prstGeom prst="rect">
                <a:avLst/>
              </a:prstGeom>
              <a:blipFill rotWithShape="0">
                <a:blip r:embed="rId5"/>
                <a:stretch>
                  <a:fillRect l="-3835" t="-8333" b="-263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Rectangle 7"/>
              <p:cNvSpPr/>
              <p:nvPr/>
            </p:nvSpPr>
            <p:spPr>
              <a:xfrm>
                <a:off x="6715125" y="1435429"/>
                <a:ext cx="4210050" cy="430887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r>
                  <a:rPr lang="en-US" sz="2200" b="1" i="1" dirty="0">
                    <a:solidFill>
                      <a:schemeClr val="tx2">
                        <a:lumMod val="75000"/>
                      </a:schemeClr>
                    </a:solidFill>
                    <a:latin typeface="Arial Narrow" panose="020B0606020202030204" pitchFamily="34" charset="0"/>
                    <a:cs typeface="Times New Roman" panose="02020603050405020304" pitchFamily="18" charset="0"/>
                  </a:rPr>
                  <a:t>Submerged or buoyant density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200" b="1" i="1" dirty="0">
                            <a:solidFill>
                              <a:schemeClr val="tx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200" b="1" i="1" dirty="0">
                            <a:solidFill>
                              <a:schemeClr val="tx2">
                                <a:lumMod val="75000"/>
                              </a:schemeClr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𝜸</m:t>
                        </m:r>
                      </m:e>
                      <m:sup>
                        <m:r>
                          <a:rPr lang="en-US" sz="2200" b="1" i="1" dirty="0">
                            <a:solidFill>
                              <a:schemeClr val="tx2">
                                <a:lumMod val="75000"/>
                              </a:schemeClr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′</m:t>
                        </m:r>
                      </m:sup>
                    </m:sSup>
                  </m:oMath>
                </a14:m>
                <a:endParaRPr lang="en-US" sz="2200" b="1" i="1" dirty="0">
                  <a:solidFill>
                    <a:schemeClr val="tx2">
                      <a:lumMod val="75000"/>
                    </a:schemeClr>
                  </a:solidFill>
                  <a:latin typeface="Arial Narrow" panose="020B0606020202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15125" y="1435429"/>
                <a:ext cx="4210050" cy="430887"/>
              </a:xfrm>
              <a:prstGeom prst="rect">
                <a:avLst/>
              </a:prstGeom>
              <a:blipFill rotWithShape="0">
                <a:blip r:embed="rId6"/>
                <a:stretch>
                  <a:fillRect l="-1881" t="-8333" b="-263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Rectangle 8"/>
              <p:cNvSpPr/>
              <p:nvPr/>
            </p:nvSpPr>
            <p:spPr>
              <a:xfrm>
                <a:off x="1259322" y="2362202"/>
                <a:ext cx="2218987" cy="461665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r>
                  <a:rPr lang="en-US" sz="22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Total </a:t>
                </a:r>
                <a:r>
                  <a:rPr lang="en-US" sz="22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Density </a:t>
                </a:r>
                <a14:m>
                  <m:oMath xmlns:m="http://schemas.openxmlformats.org/officeDocument/2006/math">
                    <m:r>
                      <a:rPr lang="en-US" sz="2400" b="1" i="1" dirty="0">
                        <a:solidFill>
                          <a:srgbClr val="FF0000"/>
                        </a:solidFill>
                        <a:latin typeface="Cambria Math"/>
                        <a:cs typeface="Times New Roman" panose="02020603050405020304" pitchFamily="18" charset="0"/>
                      </a:rPr>
                      <m:t>𝛾</m:t>
                    </m:r>
                  </m:oMath>
                </a14:m>
                <a:endParaRPr lang="en-US" sz="2400" b="1" i="1" dirty="0">
                  <a:solidFill>
                    <a:srgbClr val="FF0000"/>
                  </a:solidFill>
                  <a:latin typeface="Arial Narrow" panose="020B0606020202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322" y="2362202"/>
                <a:ext cx="2218987" cy="461665"/>
              </a:xfrm>
              <a:prstGeom prst="rect">
                <a:avLst/>
              </a:prstGeom>
              <a:blipFill rotWithShape="0">
                <a:blip r:embed="rId7"/>
                <a:stretch>
                  <a:fillRect l="-3562" t="-2632" b="-2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/>
          <p:cNvSpPr/>
          <p:nvPr/>
        </p:nvSpPr>
        <p:spPr>
          <a:xfrm>
            <a:off x="3699976" y="2362202"/>
            <a:ext cx="7225201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i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200" b="1" i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ratio of the weight of </a:t>
            </a:r>
            <a:r>
              <a:rPr lang="en-US" sz="2200" b="1" i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sample of soil </a:t>
            </a:r>
            <a:r>
              <a:rPr lang="en-US" sz="2200" b="1" i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the volume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389273" y="4016423"/>
            <a:ext cx="462140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i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total density for saturated soils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Rectangle 11"/>
              <p:cNvSpPr/>
              <p:nvPr/>
            </p:nvSpPr>
            <p:spPr>
              <a:xfrm>
                <a:off x="1259323" y="4851160"/>
                <a:ext cx="2218987" cy="430887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r>
                  <a:rPr lang="en-US" sz="22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Dry Density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b="1" i="1" dirty="0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𝜸</m:t>
                        </m:r>
                      </m:e>
                      <m:sub>
                        <m:r>
                          <a:rPr lang="en-US" sz="2000" b="1" i="1" dirty="0">
                            <a:solidFill>
                              <a:srgbClr val="FF000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𝒅</m:t>
                        </m:r>
                      </m:sub>
                    </m:sSub>
                  </m:oMath>
                </a14:m>
                <a:endParaRPr lang="en-US" sz="2000" b="1" i="1" dirty="0">
                  <a:solidFill>
                    <a:srgbClr val="FF0000"/>
                  </a:solidFill>
                  <a:latin typeface="Arial Narrow" panose="020B0606020202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323" y="4851160"/>
                <a:ext cx="2218987" cy="430887"/>
              </a:xfrm>
              <a:prstGeom prst="rect">
                <a:avLst/>
              </a:prstGeom>
              <a:blipFill rotWithShape="0">
                <a:blip r:embed="rId8"/>
                <a:stretch>
                  <a:fillRect l="-3562" t="-9859" b="-267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/>
          <p:cNvSpPr/>
          <p:nvPr/>
        </p:nvSpPr>
        <p:spPr>
          <a:xfrm>
            <a:off x="4032251" y="4738257"/>
            <a:ext cx="6036013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i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200" b="1" i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density of the soil with the water removed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266827" y="6248402"/>
            <a:ext cx="9789679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i="1" dirty="0">
                <a:solidFill>
                  <a:srgbClr val="A81F0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often used to evaluate how well earth embankments have been compacted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4550" y="3149262"/>
            <a:ext cx="4033057" cy="787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59751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1308101" y="47702"/>
                <a:ext cx="3540535" cy="430887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r>
                  <a:rPr lang="en-US" sz="22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Submerged </a:t>
                </a:r>
                <a:r>
                  <a:rPr lang="en-US" sz="22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Density </a:t>
                </a:r>
                <a:r>
                  <a:rPr lang="en-US" sz="2200" b="1" dirty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200" b="1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200" b="1" i="1" dirty="0">
                            <a:solidFill>
                              <a:srgbClr val="C0000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𝜸</m:t>
                        </m:r>
                      </m:e>
                      <m:sup>
                        <m:r>
                          <a:rPr lang="en-US" sz="2200" b="1" i="1" dirty="0">
                            <a:solidFill>
                              <a:srgbClr val="C0000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′</m:t>
                        </m:r>
                      </m:sup>
                    </m:sSup>
                  </m:oMath>
                </a14:m>
                <a:r>
                  <a:rPr lang="en-US" sz="2200" b="1" dirty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endParaRPr lang="en-US" sz="22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8101" y="47702"/>
                <a:ext cx="3540535" cy="430887"/>
              </a:xfrm>
              <a:prstGeom prst="rect">
                <a:avLst/>
              </a:prstGeom>
              <a:blipFill rotWithShape="0">
                <a:blip r:embed="rId2"/>
                <a:stretch>
                  <a:fillRect l="-2238" t="-9722" b="-2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/>
          <p:cNvSpPr/>
          <p:nvPr/>
        </p:nvSpPr>
        <p:spPr>
          <a:xfrm>
            <a:off x="1308099" y="641472"/>
            <a:ext cx="6521451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i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density of the soil when submerged in water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1" y="595572"/>
            <a:ext cx="2971801" cy="519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1308100" y="2438402"/>
            <a:ext cx="916305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specific gravity of soil particles is the </a:t>
            </a:r>
            <a:r>
              <a:rPr lang="en-US" sz="2200" b="1" i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ratio of density of the soil particles to the density of distilled water</a:t>
            </a:r>
          </a:p>
        </p:txBody>
      </p:sp>
      <p:sp>
        <p:nvSpPr>
          <p:cNvPr id="7" name="Rectangle 6"/>
          <p:cNvSpPr/>
          <p:nvPr/>
        </p:nvSpPr>
        <p:spPr>
          <a:xfrm>
            <a:off x="1308100" y="1624733"/>
            <a:ext cx="4430379" cy="43088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Specific Gravity of Soil Particles</a:t>
            </a:r>
          </a:p>
        </p:txBody>
      </p:sp>
      <p:sp>
        <p:nvSpPr>
          <p:cNvPr id="8" name="Rectangle 7"/>
          <p:cNvSpPr/>
          <p:nvPr/>
        </p:nvSpPr>
        <p:spPr>
          <a:xfrm>
            <a:off x="1296869" y="3886202"/>
            <a:ext cx="3642344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bulk density can be given </a:t>
            </a:r>
            <a:r>
              <a:rPr lang="en-US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as:</a:t>
            </a:r>
            <a:endParaRPr lang="en-US" sz="2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3451" y="3632391"/>
            <a:ext cx="2930525" cy="938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2743" y="4800600"/>
            <a:ext cx="5668909" cy="17694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59379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06750" y="235527"/>
            <a:ext cx="758709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002060"/>
                </a:solidFill>
              </a:rPr>
              <a:t>Determining Soil Characteristics Using the Three-Phase Principle</a:t>
            </a:r>
            <a:endParaRPr lang="en-US" sz="2000" b="1" dirty="0">
              <a:solidFill>
                <a:srgbClr val="00206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38747" y="173974"/>
            <a:ext cx="1654620" cy="461665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 1 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308102" y="2730336"/>
            <a:ext cx="1180131" cy="40011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Solution:</a:t>
            </a:r>
            <a:endParaRPr lang="en-US" sz="2000" dirty="0"/>
          </a:p>
        </p:txBody>
      </p:sp>
      <p:sp>
        <p:nvSpPr>
          <p:cNvPr id="7" name="Rectangle 6"/>
          <p:cNvSpPr/>
          <p:nvPr/>
        </p:nvSpPr>
        <p:spPr>
          <a:xfrm>
            <a:off x="1308099" y="990600"/>
            <a:ext cx="948574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wet weight of a specimen of soil is </a:t>
            </a:r>
            <a:r>
              <a:rPr lang="en-US" sz="2200" b="1" i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340 g</a:t>
            </a:r>
            <a:r>
              <a:rPr lang="en-US" sz="22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the dried weight is </a:t>
            </a:r>
            <a:r>
              <a:rPr lang="en-US" sz="2200" b="1" i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230 g</a:t>
            </a:r>
            <a:r>
              <a:rPr lang="en-US" sz="22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The volume of the soil before drying is </a:t>
            </a:r>
            <a:r>
              <a:rPr lang="en-US" sz="2200" b="1" i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210 cc</a:t>
            </a:r>
            <a:r>
              <a:rPr lang="en-US" sz="22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If the specific gravity of the soil particles is </a:t>
            </a:r>
            <a:r>
              <a:rPr lang="en-US" sz="2200" b="1" i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2.75</a:t>
            </a:r>
            <a:r>
              <a:rPr lang="en-US" sz="22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determine the </a:t>
            </a:r>
            <a:r>
              <a:rPr lang="en-US" sz="2200" b="1" i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void ratio</a:t>
            </a:r>
            <a:r>
              <a:rPr lang="en-US" sz="22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b="1" i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porosity</a:t>
            </a:r>
            <a:r>
              <a:rPr lang="en-US" sz="22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b="1" i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degree of saturation</a:t>
            </a:r>
            <a:r>
              <a:rPr lang="en-US" sz="22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and </a:t>
            </a:r>
            <a:r>
              <a:rPr lang="en-US" sz="2200" b="1" i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dry density</a:t>
            </a:r>
            <a:r>
              <a:rPr lang="en-US" sz="22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8" name="Rectangle 7"/>
          <p:cNvSpPr/>
          <p:nvPr/>
        </p:nvSpPr>
        <p:spPr>
          <a:xfrm>
            <a:off x="3536952" y="2730338"/>
            <a:ext cx="2724151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weight of the water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0297" y="2730338"/>
            <a:ext cx="3995002" cy="4223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0298" y="3581400"/>
            <a:ext cx="3955521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2186208" y="3531515"/>
            <a:ext cx="406739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the volume </a:t>
            </a:r>
            <a:r>
              <a:rPr lang="en-US" sz="2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the water</a:t>
            </a:r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0860" y="4103775"/>
            <a:ext cx="2373313" cy="83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12"/>
          <p:cNvSpPr/>
          <p:nvPr/>
        </p:nvSpPr>
        <p:spPr>
          <a:xfrm>
            <a:off x="2186208" y="4224374"/>
            <a:ext cx="4160275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the volume </a:t>
            </a:r>
            <a:r>
              <a:rPr lang="en-US" sz="2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the </a:t>
            </a:r>
            <a:r>
              <a:rPr lang="en-US" sz="2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solids</a:t>
            </a:r>
            <a:endParaRPr lang="en-US" sz="22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4190" y="4114802"/>
            <a:ext cx="1816101" cy="6500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5827" y="5029200"/>
            <a:ext cx="71199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6483" y="5943600"/>
            <a:ext cx="4588809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14"/>
          <p:cNvSpPr/>
          <p:nvPr/>
        </p:nvSpPr>
        <p:spPr>
          <a:xfrm>
            <a:off x="1964749" y="5969915"/>
            <a:ext cx="355340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the volume </a:t>
            </a:r>
            <a:r>
              <a:rPr lang="en-US" sz="2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the </a:t>
            </a:r>
            <a:r>
              <a:rPr lang="en-US" sz="2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air</a:t>
            </a:r>
            <a:endParaRPr lang="en-US" sz="22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0419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0701" y="86971"/>
            <a:ext cx="4588809" cy="879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1597024" y="311092"/>
            <a:ext cx="2724151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the void ratio</a:t>
            </a:r>
            <a:endParaRPr lang="en-US" sz="22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2489" y="4038601"/>
            <a:ext cx="7016530" cy="27916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3178" y="1066800"/>
            <a:ext cx="4727074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563255" y="1308557"/>
            <a:ext cx="2724151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the porosity</a:t>
            </a:r>
            <a:endParaRPr lang="en-US" sz="22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3179" y="2126905"/>
            <a:ext cx="4588809" cy="735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0701" y="2962277"/>
            <a:ext cx="4551287" cy="7948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1529483" y="2278983"/>
            <a:ext cx="374101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the </a:t>
            </a:r>
            <a:r>
              <a:rPr lang="en-US" sz="2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degree of saturation</a:t>
            </a:r>
            <a:endParaRPr lang="en-US" sz="22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555750" y="3175020"/>
            <a:ext cx="2806701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the </a:t>
            </a:r>
            <a:r>
              <a:rPr lang="en-US" sz="2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dry density</a:t>
            </a:r>
            <a:endParaRPr lang="en-US" sz="22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8638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38747" y="173974"/>
            <a:ext cx="1654620" cy="461665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 2 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308101" y="2133600"/>
            <a:ext cx="1180131" cy="40011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0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Solution:</a:t>
            </a: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3371850" y="173972"/>
            <a:ext cx="767715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002060"/>
                </a:solidFill>
              </a:rPr>
              <a:t>Determining Soil Characteristics Using the Three-Phase Principle</a:t>
            </a:r>
          </a:p>
        </p:txBody>
      </p:sp>
      <p:sp>
        <p:nvSpPr>
          <p:cNvPr id="7" name="Rectangle 6"/>
          <p:cNvSpPr/>
          <p:nvPr/>
        </p:nvSpPr>
        <p:spPr>
          <a:xfrm>
            <a:off x="1390650" y="838200"/>
            <a:ext cx="94107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moisture content of a specimen of soil is </a:t>
            </a:r>
            <a:r>
              <a:rPr lang="en-US" sz="2200" b="1" i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 percent</a:t>
            </a:r>
            <a:r>
              <a:rPr lang="en-US" sz="22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and the bulk density is </a:t>
            </a:r>
            <a:r>
              <a:rPr lang="en-US" sz="2200" b="1" i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116 </a:t>
            </a:r>
            <a:r>
              <a:rPr lang="en-US" sz="2200" b="1" i="1" u="sng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lb</a:t>
            </a:r>
            <a:r>
              <a:rPr lang="en-US" sz="2200" b="1" i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/ft3</a:t>
            </a:r>
            <a:r>
              <a:rPr lang="en-US" sz="22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If the specific gravity of the soil particles is </a:t>
            </a:r>
            <a:r>
              <a:rPr lang="en-US" sz="2200" b="1" i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2.76</a:t>
            </a:r>
            <a:r>
              <a:rPr lang="en-US" sz="22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determine the void ratio and the degree of saturation.</a:t>
            </a:r>
          </a:p>
        </p:txBody>
      </p:sp>
      <p:sp>
        <p:nvSpPr>
          <p:cNvPr id="8" name="Rectangle 7"/>
          <p:cNvSpPr/>
          <p:nvPr/>
        </p:nvSpPr>
        <p:spPr>
          <a:xfrm>
            <a:off x="3031252" y="2164378"/>
            <a:ext cx="45545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The weight of 1 ft3 of the soil is 116 </a:t>
            </a:r>
            <a:r>
              <a:rPr lang="en-US" dirty="0" err="1"/>
              <a:t>lb</a:t>
            </a:r>
            <a:r>
              <a:rPr lang="en-US" dirty="0"/>
              <a:t>—that is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7336" y="2694709"/>
            <a:ext cx="7589274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250" y="3432471"/>
            <a:ext cx="2735168" cy="697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2701" y="3546766"/>
            <a:ext cx="4486173" cy="4547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ight Arrow 11"/>
          <p:cNvSpPr/>
          <p:nvPr/>
        </p:nvSpPr>
        <p:spPr>
          <a:xfrm>
            <a:off x="1557150" y="3673596"/>
            <a:ext cx="577850" cy="20104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Arrow 12"/>
          <p:cNvSpPr/>
          <p:nvPr/>
        </p:nvSpPr>
        <p:spPr>
          <a:xfrm>
            <a:off x="5400898" y="3673597"/>
            <a:ext cx="577850" cy="20104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5032" y="4343402"/>
            <a:ext cx="8756118" cy="6813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5033" y="5334000"/>
            <a:ext cx="3290207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4348" y="5302834"/>
            <a:ext cx="3994525" cy="7169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Right Arrow 16"/>
          <p:cNvSpPr/>
          <p:nvPr/>
        </p:nvSpPr>
        <p:spPr>
          <a:xfrm>
            <a:off x="5628855" y="5576379"/>
            <a:ext cx="577850" cy="20104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503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8500" y="1219200"/>
            <a:ext cx="863803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8882" y="2667000"/>
            <a:ext cx="6220295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717" y="4495800"/>
            <a:ext cx="6530622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59631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1069</Words>
  <Application>Microsoft Office PowerPoint</Application>
  <PresentationFormat>Widescreen</PresentationFormat>
  <Paragraphs>110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9" baseType="lpstr">
      <vt:lpstr>Arial</vt:lpstr>
      <vt:lpstr>Arial Narrow</vt:lpstr>
      <vt:lpstr>Calibri</vt:lpstr>
      <vt:lpstr>Calibri Light</vt:lpstr>
      <vt:lpstr>Cambria Math</vt:lpstr>
      <vt:lpstr>CoreTTI</vt:lpstr>
      <vt:lpstr>MathematicalPi-One</vt:lpstr>
      <vt:lpstr>Times New Roman</vt:lpstr>
      <vt:lpstr>TimesTen-Roman</vt:lpstr>
      <vt:lpstr>Office Theme</vt:lpstr>
      <vt:lpstr>Highway Materials Lecture - 10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Highway Materials Lecture - 10</dc:title>
  <dc:creator>raquim r</dc:creator>
  <cp:lastModifiedBy>raquim r</cp:lastModifiedBy>
  <cp:revision>1</cp:revision>
  <dcterms:created xsi:type="dcterms:W3CDTF">2018-11-18T20:14:12Z</dcterms:created>
  <dcterms:modified xsi:type="dcterms:W3CDTF">2018-11-18T20:14:32Z</dcterms:modified>
</cp:coreProperties>
</file>