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4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6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2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4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0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7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9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7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88FC-3D4C-49A9-8FD3-2EE3DE33AE82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9CA6C-F22D-481B-B413-C4E4A4F7B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9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400" y="609602"/>
            <a:ext cx="8420100" cy="1470025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Highway Materials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- 10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8900" y="2286000"/>
            <a:ext cx="6934200" cy="3048000"/>
          </a:xfrm>
        </p:spPr>
        <p:txBody>
          <a:bodyPr>
            <a:noAutofit/>
          </a:bodyPr>
          <a:lstStyle/>
          <a:p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Designed and presented </a:t>
            </a:r>
          </a:p>
          <a:p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</a:t>
            </a:r>
          </a:p>
          <a:p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Asst. Prof. Dr. Raquim Nihad Zehawi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59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4800" y="152402"/>
            <a:ext cx="3513278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Atterberg Limits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390650" y="2133602"/>
            <a:ext cx="91630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Atterberg limits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water content levels at which the soil changes 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from 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state to the other.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1390650" y="803566"/>
            <a:ext cx="94932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stiffness or consistency of the soil at any time depends on the state at which the soil is, which in turn depends on the </a:t>
            </a:r>
            <a:r>
              <a:rPr lang="en-US" sz="2400" b="1" i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 of water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present in the soil</a:t>
            </a:r>
          </a:p>
        </p:txBody>
      </p:sp>
      <p:sp>
        <p:nvSpPr>
          <p:cNvPr id="7" name="Rectangle 6"/>
          <p:cNvSpPr/>
          <p:nvPr/>
        </p:nvSpPr>
        <p:spPr>
          <a:xfrm>
            <a:off x="1368136" y="3048002"/>
            <a:ext cx="283443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shrinkage limit (SL)</a:t>
            </a:r>
          </a:p>
        </p:txBody>
      </p:sp>
      <p:sp>
        <p:nvSpPr>
          <p:cNvPr id="8" name="Rectangle 7"/>
          <p:cNvSpPr/>
          <p:nvPr/>
        </p:nvSpPr>
        <p:spPr>
          <a:xfrm>
            <a:off x="5022850" y="3048001"/>
            <a:ext cx="2404826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limit (PL)</a:t>
            </a:r>
          </a:p>
        </p:txBody>
      </p:sp>
      <p:sp>
        <p:nvSpPr>
          <p:cNvPr id="9" name="Rectangle 8"/>
          <p:cNvSpPr/>
          <p:nvPr/>
        </p:nvSpPr>
        <p:spPr>
          <a:xfrm>
            <a:off x="8159751" y="3047999"/>
            <a:ext cx="2337499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limit (LL)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505" y="3657601"/>
            <a:ext cx="989849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76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0796" y="838201"/>
            <a:ext cx="86677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saturated soil is slowly dried, the volume shrinks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5550" y="76202"/>
            <a:ext cx="283443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shrinkage limit (SL)</a:t>
            </a:r>
          </a:p>
        </p:txBody>
      </p:sp>
      <p:sp>
        <p:nvSpPr>
          <p:cNvPr id="6" name="Rectangle 5"/>
          <p:cNvSpPr/>
          <p:nvPr/>
        </p:nvSpPr>
        <p:spPr>
          <a:xfrm>
            <a:off x="1225550" y="1269089"/>
            <a:ext cx="96583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moisture content at which further drying will not result in additional shrinkage is the </a:t>
            </a:r>
            <a:r>
              <a:rPr lang="en-US" sz="22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Shrinkage Limit</a:t>
            </a:r>
          </a:p>
        </p:txBody>
      </p:sp>
      <p:sp>
        <p:nvSpPr>
          <p:cNvPr id="7" name="Rectangle 6"/>
          <p:cNvSpPr/>
          <p:nvPr/>
        </p:nvSpPr>
        <p:spPr>
          <a:xfrm>
            <a:off x="1233054" y="2405998"/>
            <a:ext cx="2404826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limit (PL)</a:t>
            </a:r>
          </a:p>
        </p:txBody>
      </p:sp>
      <p:sp>
        <p:nvSpPr>
          <p:cNvPr id="8" name="Rectangle 7"/>
          <p:cNvSpPr/>
          <p:nvPr/>
        </p:nvSpPr>
        <p:spPr>
          <a:xfrm>
            <a:off x="1308102" y="3124202"/>
            <a:ext cx="94932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moisture content at which the soil crumbles when it is rolled down to a diameter of one-eighth of an inch</a:t>
            </a:r>
          </a:p>
        </p:txBody>
      </p:sp>
      <p:sp>
        <p:nvSpPr>
          <p:cNvPr id="2" name="Rectangle 1"/>
          <p:cNvSpPr/>
          <p:nvPr/>
        </p:nvSpPr>
        <p:spPr>
          <a:xfrm>
            <a:off x="1354278" y="4343402"/>
            <a:ext cx="92819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moisture content is higher than the PL if the soil can be rolled down to diameters less than one-eighth of an inch</a:t>
            </a:r>
          </a:p>
        </p:txBody>
      </p:sp>
    </p:spTree>
    <p:extLst>
      <p:ext uri="{BB962C8B-B14F-4D97-AF65-F5344CB8AC3E}">
        <p14:creationId xmlns:p14="http://schemas.microsoft.com/office/powerpoint/2010/main" val="3051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3910" y="914401"/>
            <a:ext cx="95725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moisture content at which the soil will flow and close a groove of one-half inch within it after the standard LL equipment has been dropped 25 times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308101" y="152402"/>
            <a:ext cx="2337499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limit (LL)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" y="1828802"/>
            <a:ext cx="8265686" cy="439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98700" y="6230725"/>
            <a:ext cx="75120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Schematic of the Casagrande Liquid Limit Apparatus</a:t>
            </a:r>
          </a:p>
        </p:txBody>
      </p:sp>
    </p:spTree>
    <p:extLst>
      <p:ext uri="{BB962C8B-B14F-4D97-AF65-F5344CB8AC3E}">
        <p14:creationId xmlns:p14="http://schemas.microsoft.com/office/powerpoint/2010/main" val="27384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4737" y="799466"/>
            <a:ext cx="9575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range of moisture content over which the soil is in the plastic state is the difference between the LL and the PL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known as the plasticity index (PI)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48066" y="143242"/>
            <a:ext cx="2765501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plasticity index (PI)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949701" y="1962924"/>
                <a:ext cx="21018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</a:rPr>
                        <m:t>𝑷𝑰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</a:rPr>
                        <m:t>𝑳𝑳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400" b="1" i="1" dirty="0">
                          <a:solidFill>
                            <a:srgbClr val="002060"/>
                          </a:solidFill>
                          <a:latin typeface="Cambria Math"/>
                        </a:rPr>
                        <m:t>𝑷𝑳</m:t>
                      </m:r>
                    </m:oMath>
                  </m:oMathPara>
                </a14:m>
                <a:endParaRPr lang="en-US" sz="2400" b="1" i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701" y="1962924"/>
                <a:ext cx="2101857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086600" y="1685924"/>
                <a:ext cx="26416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srgbClr val="002060"/>
                        </a:solidFill>
                        <a:latin typeface="Cambria Math"/>
                      </a:rPr>
                      <m:t>𝑷𝑰</m:t>
                    </m:r>
                    <m:r>
                      <a:rPr lang="en-US" sz="2000" b="1" i="1" dirty="0">
                        <a:solidFill>
                          <a:srgbClr val="002060"/>
                        </a:solidFill>
                        <a:latin typeface="Cambria Math"/>
                      </a:rPr>
                      <m:t> : 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plastic limit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srgbClr val="002060"/>
                        </a:solidFill>
                        <a:latin typeface="Cambria Math"/>
                      </a:rPr>
                      <m:t>𝑳𝑳</m:t>
                    </m:r>
                    <m:r>
                      <a:rPr lang="en-US" sz="2000" b="1" i="1" dirty="0">
                        <a:solidFill>
                          <a:srgbClr val="002060"/>
                        </a:solidFill>
                        <a:latin typeface="Cambria Math"/>
                      </a:rPr>
                      <m:t> :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liquid limit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srgbClr val="002060"/>
                        </a:solidFill>
                        <a:latin typeface="Cambria Math"/>
                      </a:rPr>
                      <m:t>𝑷𝑳</m:t>
                    </m:r>
                  </m:oMath>
                </a14:m>
                <a:r>
                  <a:rPr lang="en-US" sz="2000" b="1" i="1" dirty="0">
                    <a:solidFill>
                      <a:srgbClr val="002060"/>
                    </a:solidFill>
                  </a:rPr>
                  <a:t>:</a:t>
                </a:r>
                <a:r>
                  <a:rPr lang="en-US" sz="2000" dirty="0"/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plasticity index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1685924"/>
                <a:ext cx="2641600" cy="1015663"/>
              </a:xfrm>
              <a:prstGeom prst="rect">
                <a:avLst/>
              </a:prstGeom>
              <a:blipFill rotWithShape="0">
                <a:blip r:embed="rId3"/>
                <a:stretch>
                  <a:fillRect t="-3012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248064" y="2591307"/>
            <a:ext cx="2853666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Liquidity Index (LI)</a:t>
            </a:r>
          </a:p>
        </p:txBody>
      </p:sp>
      <p:sp>
        <p:nvSpPr>
          <p:cNvPr id="9" name="Rectangle 8"/>
          <p:cNvSpPr/>
          <p:nvPr/>
        </p:nvSpPr>
        <p:spPr>
          <a:xfrm>
            <a:off x="1473200" y="3220485"/>
            <a:ext cx="70993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 and LL can be determined </a:t>
            </a:r>
            <a:r>
              <a:rPr lang="en-US" sz="22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remolded soils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3201" y="3651372"/>
            <a:ext cx="64482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limits may not apply to the undisturbed soil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73200" y="4096114"/>
            <a:ext cx="88328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the soil particles in the undisturbed state may be different from that in the disturbed state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3199" y="4883031"/>
            <a:ext cx="93973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liquidity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used to reflect the properties of the natural soil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854" y="5638800"/>
            <a:ext cx="270561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5444993" y="5638800"/>
                <a:ext cx="4953000" cy="7078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000" i="1" dirty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200" dirty="0">
                    <a:latin typeface="CoreTTI"/>
                  </a:rPr>
                  <a:t>:</a:t>
                </a:r>
                <a:r>
                  <a:rPr lang="en-US" sz="2000" dirty="0">
                    <a:latin typeface="TimesTen-Roman"/>
                  </a:rPr>
                  <a:t>natural moisture content of the soil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LI:</a:t>
                </a:r>
                <a:r>
                  <a:rPr lang="en-US" sz="2000" dirty="0">
                    <a:latin typeface="TimesTen-Roman"/>
                  </a:rPr>
                  <a:t> </a:t>
                </a:r>
                <a:r>
                  <a:rPr lang="en-US" sz="2000" dirty="0">
                    <a:latin typeface="MathematicalPi-One"/>
                  </a:rPr>
                  <a:t> </a:t>
                </a:r>
                <a:r>
                  <a:rPr lang="en-US" sz="2000" dirty="0">
                    <a:latin typeface="TimesTen-Roman"/>
                  </a:rPr>
                  <a:t>liquidity index</a:t>
                </a:r>
                <a:endParaRPr lang="en-US" sz="20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993" y="5638800"/>
                <a:ext cx="4953000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1230" t="-3448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2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8102" y="228602"/>
            <a:ext cx="1874231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Permeability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1308100" y="927558"/>
            <a:ext cx="89979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 that describes how water flows through the soil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5586" y="1447800"/>
            <a:ext cx="94107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coefficient of permeability (K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is the constant of proportionality of the relationship between the flow velocity and the hydraulic gradient between two points in the soil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111087" y="2744889"/>
                <a:ext cx="1626392" cy="8302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𝐾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087" y="2744889"/>
                <a:ext cx="1626392" cy="83029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4534123" y="3059514"/>
            <a:ext cx="577850" cy="201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600700" y="2898424"/>
                <a:ext cx="24765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𝑢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</a:rPr>
                        <m:t>𝐾𝑖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2898424"/>
                <a:ext cx="247650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463800" y="4267202"/>
                <a:ext cx="3038332" cy="3929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𝑢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: velocity </a:t>
                </a:r>
                <a:r>
                  <a:rPr lang="en-US" dirty="0">
                    <a:solidFill>
                      <a:srgbClr val="FF0000"/>
                    </a:solidFill>
                  </a:rPr>
                  <a:t>of water in the soil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00" y="4267202"/>
                <a:ext cx="3038332" cy="392993"/>
              </a:xfrm>
              <a:prstGeom prst="rect">
                <a:avLst/>
              </a:prstGeom>
              <a:blipFill rotWithShape="0">
                <a:blip r:embed="rId4"/>
                <a:stretch>
                  <a:fillRect t="-1563" r="-100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463800" y="4800602"/>
                <a:ext cx="7099300" cy="712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US" sz="2000">
                        <a:solidFill>
                          <a:srgbClr val="FF0000"/>
                        </a:solidFill>
                        <a:latin typeface="Cambria Math"/>
                      </a:rPr>
                      <m:t> :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hydraulic </a:t>
                </a:r>
                <a:r>
                  <a:rPr lang="en-US" dirty="0">
                    <a:solidFill>
                      <a:srgbClr val="FF0000"/>
                    </a:solidFill>
                  </a:rPr>
                  <a:t>gradient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𝑙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         (head </a:t>
                </a:r>
                <a:r>
                  <a:rPr lang="en-US" dirty="0">
                    <a:solidFill>
                      <a:srgbClr val="FF0000"/>
                    </a:solidFill>
                  </a:rPr>
                  <a:t>loss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per unit length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)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00" y="4800602"/>
                <a:ext cx="7099300" cy="712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501322" y="5715000"/>
                <a:ext cx="2993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𝐾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: coefficient </a:t>
                </a:r>
                <a:r>
                  <a:rPr lang="en-US" dirty="0">
                    <a:solidFill>
                      <a:srgbClr val="FF0000"/>
                    </a:solidFill>
                  </a:rPr>
                  <a:t>of permeability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322" y="5715000"/>
                <a:ext cx="2993384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0000" r="-1426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74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90650" y="166257"/>
            <a:ext cx="94932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CLASSIFICATION OF SOILS FOR HIGHWAY USE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08100" y="1143002"/>
            <a:ext cx="96583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 classification is a method by which soils are systematically categorized according to their probable engineering characteristics</a:t>
            </a:r>
          </a:p>
        </p:txBody>
      </p:sp>
      <p:sp>
        <p:nvSpPr>
          <p:cNvPr id="7" name="Rectangle 6"/>
          <p:cNvSpPr/>
          <p:nvPr/>
        </p:nvSpPr>
        <p:spPr>
          <a:xfrm>
            <a:off x="1308100" y="2209802"/>
            <a:ext cx="9410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of a given soil is determined by conducting relatively simple tests on disturbed samples of the soil</a:t>
            </a:r>
          </a:p>
        </p:txBody>
      </p:sp>
      <p:sp>
        <p:nvSpPr>
          <p:cNvPr id="8" name="Rectangle 7"/>
          <p:cNvSpPr/>
          <p:nvPr/>
        </p:nvSpPr>
        <p:spPr>
          <a:xfrm>
            <a:off x="1360632" y="3276600"/>
            <a:ext cx="94932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 properties of a given soil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predicted reliably from its classification, </a:t>
            </a:r>
            <a:r>
              <a:rPr lang="en-US" sz="2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should not be regarded as a substitute for the detailed investigation of the soil properties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381252" y="4724400"/>
            <a:ext cx="7332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most commonly used classification 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endParaRPr 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08101" y="5855732"/>
            <a:ext cx="3343031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AASHTO Classification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20956" y="5855732"/>
            <a:ext cx="4441537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Unified Soil Classification System (USCS)</a:t>
            </a:r>
          </a:p>
        </p:txBody>
      </p:sp>
    </p:spTree>
    <p:extLst>
      <p:ext uri="{BB962C8B-B14F-4D97-AF65-F5344CB8AC3E}">
        <p14:creationId xmlns:p14="http://schemas.microsoft.com/office/powerpoint/2010/main" val="31804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1650" y="154677"/>
            <a:ext cx="573964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AASHTO Classification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</p:txBody>
      </p:sp>
      <p:sp>
        <p:nvSpPr>
          <p:cNvPr id="3" name="Rectangle 2"/>
          <p:cNvSpPr/>
          <p:nvPr/>
        </p:nvSpPr>
        <p:spPr>
          <a:xfrm>
            <a:off x="1308099" y="1295402"/>
            <a:ext cx="9410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has been described by AASHTO as a means for determining the relative quality of soils for use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in: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0664" y="2802005"/>
            <a:ext cx="223651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Embankments</a:t>
            </a:r>
            <a:endParaRPr lang="ar-IQ" sz="2800" dirty="0"/>
          </a:p>
        </p:txBody>
      </p:sp>
      <p:sp>
        <p:nvSpPr>
          <p:cNvPr id="5" name="Rectangle 4"/>
          <p:cNvSpPr/>
          <p:nvPr/>
        </p:nvSpPr>
        <p:spPr>
          <a:xfrm>
            <a:off x="4401254" y="2802005"/>
            <a:ext cx="168026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Subgrades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1500" y="2802005"/>
            <a:ext cx="151996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Subbases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16480" y="2802005"/>
            <a:ext cx="101983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Bases</a:t>
            </a:r>
            <a:endParaRPr lang="ar-IQ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6327" y="5415464"/>
            <a:ext cx="8894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classification is based on its particle size distribution and the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Atterberg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limits, (LL, and PI).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10235" y="4191002"/>
            <a:ext cx="8495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soils are classified into seven groups, A-1 through A-7, with several subgroups</a:t>
            </a:r>
            <a:endParaRPr lang="ar-IQ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0088" y="457201"/>
            <a:ext cx="9081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Soils are evaluated within each group by using an empirical formula to determine the group index (GI) of the soils, given as 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779" y="2209802"/>
            <a:ext cx="9575800" cy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280220" y="5825743"/>
            <a:ext cx="7606921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GI is determined to the nearest whole number</a:t>
            </a:r>
            <a:endParaRPr lang="ar-IQ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3200" y="2209802"/>
            <a:ext cx="924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A-3 soils are clean but poorly graded sands.</a:t>
            </a:r>
            <a:endParaRPr lang="ar-IQ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3200" y="381000"/>
            <a:ext cx="924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Granular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soils fall into classes A-1 to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A-3 are: </a:t>
            </a:r>
            <a:endParaRPr lang="ar-IQ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3200" y="1583225"/>
            <a:ext cx="85026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A-2 soils contain significant amounts of silts and clays</a:t>
            </a:r>
            <a:endParaRPr lang="ar-IQ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3200" y="1000837"/>
            <a:ext cx="7346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A-1 soils consist of well-graded granular materials</a:t>
            </a:r>
            <a:endParaRPr lang="ar-IQ" sz="2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3200" y="4495801"/>
            <a:ext cx="924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soil with a GI of zero (</a:t>
            </a:r>
            <a:r>
              <a:rPr lang="en-US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indication of a good subgrade material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will be better as a subgrade material than one with a GI of 20 (</a:t>
            </a:r>
            <a:r>
              <a:rPr lang="en-US" sz="2800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indication of a poor subgrade material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3200" y="3124202"/>
            <a:ext cx="89979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soils are properly drained and compacted, their value as subgrade material decreases as the GI increases</a:t>
            </a:r>
            <a:endParaRPr lang="ar-IQ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1"/>
            <a:ext cx="9906000" cy="624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84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5705" y="152401"/>
            <a:ext cx="10210573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BASIC ENGINEERING PROPERTIES OF SOILS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8249" y="974512"/>
            <a:ext cx="23647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Relations: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60412" y="1456957"/>
            <a:ext cx="89153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Soils are considered as three-phase systems that consist of air, water, and solids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09" y="2791600"/>
            <a:ext cx="5308378" cy="3366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718112" y="6324600"/>
            <a:ext cx="4469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Schematic of the Three Phases of a Soil Mass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89120" y="2360714"/>
            <a:ext cx="690418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relative amount of voids in any soil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9493" y="2329936"/>
            <a:ext cx="1599862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Porosity (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8029" y="2812384"/>
            <a:ext cx="45525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ratio of the volume of voids to the total volume of the soil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88" y="3581824"/>
            <a:ext cx="1301779" cy="1047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1" y="5673044"/>
            <a:ext cx="1280907" cy="97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408236" y="4259531"/>
            <a:ext cx="1853136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(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60410" y="5029202"/>
            <a:ext cx="44802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ratio of the volume of voids to the volume of solids</a:t>
            </a:r>
          </a:p>
        </p:txBody>
      </p:sp>
    </p:spTree>
    <p:extLst>
      <p:ext uri="{BB962C8B-B14F-4D97-AF65-F5344CB8AC3E}">
        <p14:creationId xmlns:p14="http://schemas.microsoft.com/office/powerpoint/2010/main" val="21058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602" y="228600"/>
            <a:ext cx="627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295402"/>
            <a:ext cx="2063750" cy="93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293" y="1295402"/>
            <a:ext cx="1920218" cy="93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004602" y="1662623"/>
            <a:ext cx="577850" cy="201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848350" y="1662624"/>
            <a:ext cx="577850" cy="201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702" y="3304955"/>
            <a:ext cx="2131166" cy="101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18455" y="2664103"/>
            <a:ext cx="2782878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Moisture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(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6751" y="3429002"/>
            <a:ext cx="70516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ratio of the weight of water </a:t>
            </a:r>
            <a:r>
              <a:rPr lang="en-US" sz="22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</a:t>
            </a: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soil mass to the oven dried weight of solids </a:t>
            </a:r>
            <a:r>
              <a:rPr lang="en-US" sz="22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</a:t>
            </a:r>
            <a:endParaRPr lang="en-US" sz="22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18457" y="4572002"/>
            <a:ext cx="3105081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Saturation (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4612" y="5562602"/>
            <a:ext cx="65324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percentage of void space occupied by water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546" y="5292833"/>
            <a:ext cx="2010358" cy="97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81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169" y="3692239"/>
            <a:ext cx="4141396" cy="103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473" y="5410200"/>
            <a:ext cx="5091566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50345" y="0"/>
            <a:ext cx="2704212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Density of Soil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6825" y="519969"/>
            <a:ext cx="96583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ratio that relates the mass side of the phase diagram to the volumetric side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266825" y="1435375"/>
                <a:ext cx="2935966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200" b="1" i="1" dirty="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Total </a:t>
                </a:r>
                <a:r>
                  <a:rPr lang="en-US" sz="2200" b="1" i="1" dirty="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or bulk density </a:t>
                </a:r>
                <a14:m>
                  <m:oMath xmlns:m="http://schemas.openxmlformats.org/officeDocument/2006/math">
                    <m:r>
                      <a:rPr lang="en-US" sz="22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endParaRPr lang="en-US" sz="2200" b="1" i="1" dirty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825" y="1435375"/>
                <a:ext cx="2935966" cy="430887"/>
              </a:xfrm>
              <a:prstGeom prst="rect">
                <a:avLst/>
              </a:prstGeom>
              <a:blipFill rotWithShape="0">
                <a:blip r:embed="rId4"/>
                <a:stretch>
                  <a:fillRect l="-2697" t="-8333" b="-26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475958" y="1435429"/>
                <a:ext cx="2060893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200" b="1" i="1" dirty="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Dry density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1" i="1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200" b="1" i="1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sz="2200" b="1" i="1" dirty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958" y="1435429"/>
                <a:ext cx="2060893" cy="430887"/>
              </a:xfrm>
              <a:prstGeom prst="rect">
                <a:avLst/>
              </a:prstGeom>
              <a:blipFill rotWithShape="0">
                <a:blip r:embed="rId5"/>
                <a:stretch>
                  <a:fillRect l="-3835" t="-8333" b="-26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715125" y="1435429"/>
                <a:ext cx="4210050" cy="43088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200" b="1" i="1" dirty="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  <a:cs typeface="Times New Roman" panose="02020603050405020304" pitchFamily="18" charset="0"/>
                  </a:rPr>
                  <a:t>Submerged or buoyant density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b="1" i="1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𝜸</m:t>
                        </m:r>
                      </m:e>
                      <m:sup>
                        <m:r>
                          <a:rPr lang="en-US" sz="2200" b="1" i="1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200" b="1" i="1" dirty="0">
                  <a:solidFill>
                    <a:schemeClr val="tx2">
                      <a:lumMod val="75000"/>
                    </a:schemeClr>
                  </a:solidFill>
                  <a:latin typeface="Arial Narrow" panose="020B0606020202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125" y="1435429"/>
                <a:ext cx="4210050" cy="430887"/>
              </a:xfrm>
              <a:prstGeom prst="rect">
                <a:avLst/>
              </a:prstGeom>
              <a:blipFill rotWithShape="0">
                <a:blip r:embed="rId6"/>
                <a:stretch>
                  <a:fillRect l="-1881" t="-8333" b="-26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259322" y="2362202"/>
                <a:ext cx="2218987" cy="46166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Density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𝛾</m:t>
                    </m:r>
                  </m:oMath>
                </a14:m>
                <a:endParaRPr lang="en-US" sz="2400" b="1" i="1" dirty="0">
                  <a:solidFill>
                    <a:srgbClr val="FF0000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322" y="2362202"/>
                <a:ext cx="2218987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3562" t="-263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699976" y="2362202"/>
            <a:ext cx="72252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of the weight of </a:t>
            </a: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sample of soil </a:t>
            </a: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volume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9273" y="4016423"/>
            <a:ext cx="46214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total density for saturated soils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259323" y="4851160"/>
                <a:ext cx="2218987" cy="43088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Dry Density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𝜸</m:t>
                        </m:r>
                      </m:e>
                      <m:sub>
                        <m:r>
                          <a:rPr lang="en-US" sz="2000" b="1" i="1" dirty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𝒅</m:t>
                        </m:r>
                      </m:sub>
                    </m:sSub>
                  </m:oMath>
                </a14:m>
                <a:endParaRPr lang="en-US" sz="2000" b="1" i="1" dirty="0">
                  <a:solidFill>
                    <a:srgbClr val="FF0000"/>
                  </a:solidFill>
                  <a:latin typeface="Arial Narrow" panose="020B0606020202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323" y="4851160"/>
                <a:ext cx="2218987" cy="430887"/>
              </a:xfrm>
              <a:prstGeom prst="rect">
                <a:avLst/>
              </a:prstGeom>
              <a:blipFill rotWithShape="0">
                <a:blip r:embed="rId8"/>
                <a:stretch>
                  <a:fillRect l="-3562" t="-9859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4032251" y="4738257"/>
            <a:ext cx="60360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density of the soil with the water removed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66827" y="6248402"/>
            <a:ext cx="97896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A81F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used to evaluate how well earth embankments have been compacted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3149262"/>
            <a:ext cx="4033057" cy="78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7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08101" y="47702"/>
                <a:ext cx="3540535" cy="43088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Submerged </a:t>
                </a:r>
                <a:r>
                  <a:rPr lang="en-US" sz="2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Density </a:t>
                </a:r>
                <a:r>
                  <a:rPr lang="en-US" sz="22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200" b="1" i="1" dirty="0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𝜸</m:t>
                        </m:r>
                      </m:e>
                      <m:sup>
                        <m:r>
                          <a:rPr lang="en-US" sz="2200" b="1" i="1" dirty="0">
                            <a:solidFill>
                              <a:srgbClr val="C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2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101" y="47702"/>
                <a:ext cx="3540535" cy="430887"/>
              </a:xfrm>
              <a:prstGeom prst="rect">
                <a:avLst/>
              </a:prstGeom>
              <a:blipFill rotWithShape="0">
                <a:blip r:embed="rId2"/>
                <a:stretch>
                  <a:fillRect l="-2238" t="-972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308099" y="641472"/>
            <a:ext cx="65214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density of the soil when submerged in water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595572"/>
            <a:ext cx="2971801" cy="519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08100" y="2438402"/>
            <a:ext cx="91630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specific gravity of soil particles is the </a:t>
            </a:r>
            <a:r>
              <a:rPr lang="en-US" sz="22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of density of the soil particles to the density of distilled water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1308100" y="1624733"/>
            <a:ext cx="4430379" cy="430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Gravity of Soil Particles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6869" y="3886202"/>
            <a:ext cx="36423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bulk density can be given 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as:</a:t>
            </a: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1" y="3632391"/>
            <a:ext cx="2930525" cy="93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743" y="4800600"/>
            <a:ext cx="5668909" cy="176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93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6750" y="235527"/>
            <a:ext cx="75870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Determining Soil Characteristics Using the Three-Phase Principle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8747" y="173974"/>
            <a:ext cx="16546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8102" y="2730336"/>
            <a:ext cx="1180131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308099" y="990600"/>
            <a:ext cx="94857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wet weight of a specimen of soil is 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340 g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dried weight is 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230 g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volume of the soil before drying is 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 cc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If the specific gravity of the soil particles is 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2.75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determine the 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ratio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porosity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saturation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dry density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36952" y="2730338"/>
            <a:ext cx="27241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 of the water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297" y="2730338"/>
            <a:ext cx="3995002" cy="42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298" y="3581400"/>
            <a:ext cx="3955521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186208" y="3531515"/>
            <a:ext cx="40673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volume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water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860" y="4103775"/>
            <a:ext cx="2373313" cy="83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186208" y="4224374"/>
            <a:ext cx="41602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volume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solids</a:t>
            </a:r>
            <a:endParaRPr lang="en-US" sz="2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190" y="4114802"/>
            <a:ext cx="1816101" cy="65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827" y="5029200"/>
            <a:ext cx="7119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483" y="5943600"/>
            <a:ext cx="458880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964749" y="5969915"/>
            <a:ext cx="35534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volume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endParaRPr lang="en-US" sz="2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4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86971"/>
            <a:ext cx="4588809" cy="87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97024" y="311092"/>
            <a:ext cx="27241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void ratio</a:t>
            </a:r>
            <a:endParaRPr lang="en-US" sz="2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89" y="4038601"/>
            <a:ext cx="7016530" cy="279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178" y="1066800"/>
            <a:ext cx="472707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563255" y="1308557"/>
            <a:ext cx="27241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porosity</a:t>
            </a:r>
            <a:endParaRPr lang="en-US" sz="2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179" y="2126905"/>
            <a:ext cx="4588809" cy="73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2962277"/>
            <a:ext cx="4551287" cy="79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9483" y="2278983"/>
            <a:ext cx="37410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saturation</a:t>
            </a:r>
            <a:endParaRPr lang="en-US" sz="2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55750" y="3175020"/>
            <a:ext cx="28067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dry density</a:t>
            </a:r>
            <a:endParaRPr lang="en-US" sz="2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8747" y="173974"/>
            <a:ext cx="16546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8101" y="2133600"/>
            <a:ext cx="1180131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371850" y="173972"/>
            <a:ext cx="7677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Determining Soil Characteristics Using the Three-Phase Principle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390650" y="838200"/>
            <a:ext cx="94107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moisture content of a specimen of soil is 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percent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the bulk density is 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 </a:t>
            </a:r>
            <a:r>
              <a:rPr lang="en-US" sz="2200" b="1" i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/ft3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If the specific gravity of the soil particles is </a:t>
            </a:r>
            <a:r>
              <a:rPr lang="en-US" sz="22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2.76</a:t>
            </a:r>
            <a:r>
              <a:rPr lang="en-US" sz="2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determine the void ratio and the degree of saturation.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31252" y="2164378"/>
            <a:ext cx="4554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weight of 1 ft3 of the soil is 116 </a:t>
            </a:r>
            <a:r>
              <a:rPr lang="en-US" dirty="0" err="1"/>
              <a:t>lb</a:t>
            </a:r>
            <a:r>
              <a:rPr lang="en-US" dirty="0"/>
              <a:t>—that is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36" y="2694709"/>
            <a:ext cx="758927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432471"/>
            <a:ext cx="2735168" cy="69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701" y="3546766"/>
            <a:ext cx="4486173" cy="45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ight Arrow 11"/>
          <p:cNvSpPr/>
          <p:nvPr/>
        </p:nvSpPr>
        <p:spPr>
          <a:xfrm>
            <a:off x="1557150" y="3673596"/>
            <a:ext cx="577850" cy="201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400898" y="3673597"/>
            <a:ext cx="577850" cy="201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032" y="4343402"/>
            <a:ext cx="8756118" cy="68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033" y="5334000"/>
            <a:ext cx="329020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348" y="5302834"/>
            <a:ext cx="3994525" cy="71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ight Arrow 16"/>
          <p:cNvSpPr/>
          <p:nvPr/>
        </p:nvSpPr>
        <p:spPr>
          <a:xfrm>
            <a:off x="5628855" y="5576379"/>
            <a:ext cx="577850" cy="201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0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1219200"/>
            <a:ext cx="86380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882" y="2667000"/>
            <a:ext cx="622029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717" y="4495800"/>
            <a:ext cx="653062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6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Microsoft Office PowerPoint</Application>
  <PresentationFormat>Widescreen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Cambria Math</vt:lpstr>
      <vt:lpstr>CoreTTI</vt:lpstr>
      <vt:lpstr>MathematicalPi-One</vt:lpstr>
      <vt:lpstr>Times New Roman</vt:lpstr>
      <vt:lpstr>TimesTen-Roman</vt:lpstr>
      <vt:lpstr>Office Theme</vt:lpstr>
      <vt:lpstr>Highway Materials Lecture - 10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Highway Materials Lecture - 10</dc:title>
  <dc:creator>raquim r</dc:creator>
  <cp:lastModifiedBy>raquim r</cp:lastModifiedBy>
  <cp:revision>1</cp:revision>
  <dcterms:created xsi:type="dcterms:W3CDTF">2018-11-18T20:14:12Z</dcterms:created>
  <dcterms:modified xsi:type="dcterms:W3CDTF">2018-11-18T20:14:32Z</dcterms:modified>
</cp:coreProperties>
</file>